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744" y="96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FAF601B5-8E97-48E0-AB07-C1F52CCFFBF2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3600" spc="-1" dirty="0"/>
              <a:t>Ce que sont  les Sciences Economiques et </a:t>
            </a:r>
            <a:r>
              <a:rPr lang="fr-FR" sz="3600" b="0" strike="noStrike" spc="-1" dirty="0">
                <a:latin typeface="Arial"/>
              </a:rPr>
              <a:t>Sociales  :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314720"/>
            <a:ext cx="9071640" cy="331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 dirty="0">
                <a:latin typeface="Calibri"/>
                <a:ea typeface="Times New Roman"/>
              </a:rPr>
              <a:t>	</a:t>
            </a:r>
            <a:endParaRPr lang="fr-FR" sz="1800" b="0" strike="noStrike" spc="-1" dirty="0">
              <a:latin typeface="Arial"/>
            </a:endParaRP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fr-FR" spc="-1" dirty="0">
                <a:latin typeface="Calibri"/>
                <a:ea typeface="Times New Roman"/>
              </a:rPr>
              <a:t>                Elle représente une </a:t>
            </a:r>
            <a:r>
              <a:rPr lang="fr-FR" sz="1800" b="0" strike="noStrike" spc="-1" dirty="0">
                <a:latin typeface="Calibri"/>
                <a:ea typeface="Times New Roman"/>
              </a:rPr>
              <a:t>nouvelle matière pour les élèves de seconde. Elle a pour vocation de permettre la </a:t>
            </a:r>
            <a:r>
              <a:rPr lang="fr-FR" sz="1800" b="1" strike="noStrike" spc="-1" dirty="0">
                <a:latin typeface="Calibri"/>
                <a:ea typeface="Times New Roman"/>
              </a:rPr>
              <a:t>compréhension du monde social qui nous entoure</a:t>
            </a:r>
            <a:r>
              <a:rPr lang="fr-FR" sz="1800" b="0" strike="noStrike" spc="-1" dirty="0">
                <a:latin typeface="Calibri"/>
                <a:ea typeface="Times New Roman"/>
              </a:rPr>
              <a:t> en prenant appui, non pas sur une, mais sur plusieurs sciences : les sciences sociales et </a:t>
            </a:r>
            <a:r>
              <a:rPr lang="fr-FR" spc="-1" dirty="0"/>
              <a:t>de découvrir de nouveaux champs disciplinaires, aux élèves que leurs études antérieures ne leur ont pas permis d'aborder</a:t>
            </a:r>
            <a:r>
              <a:rPr lang="fr-FR" sz="1800" b="0" strike="noStrike" spc="-1" dirty="0">
                <a:latin typeface="Calibri"/>
                <a:ea typeface="Times New Roman"/>
              </a:rPr>
              <a:t>.</a:t>
            </a:r>
            <a:endParaRPr lang="fr-FR" sz="1800" b="0" strike="noStrike" spc="-1" dirty="0">
              <a:latin typeface="Arial"/>
            </a:endParaRPr>
          </a:p>
          <a:p>
            <a:r>
              <a:rPr lang="fr-FR" sz="1800" b="0" strike="noStrike" spc="-1" dirty="0">
                <a:latin typeface="Calibri"/>
                <a:ea typeface="Times New Roman"/>
              </a:rPr>
              <a:t> </a:t>
            </a:r>
            <a:endParaRPr lang="fr-FR" sz="1800" b="0" strike="noStrike" spc="-1" dirty="0">
              <a:latin typeface="Arial"/>
            </a:endParaRPr>
          </a:p>
          <a:p>
            <a:r>
              <a:rPr lang="fr-FR" sz="1800" b="0" strike="noStrike" spc="-1" dirty="0">
                <a:latin typeface="Calibri"/>
                <a:ea typeface="Times New Roman"/>
              </a:rPr>
              <a:t>	On entend par </a:t>
            </a:r>
            <a:r>
              <a:rPr lang="fr-FR" sz="1800" b="1" strike="noStrike" spc="-1" dirty="0">
                <a:latin typeface="Calibri"/>
                <a:ea typeface="Times New Roman"/>
              </a:rPr>
              <a:t>sciences sociales</a:t>
            </a:r>
            <a:r>
              <a:rPr lang="fr-FR" sz="1800" b="0" strike="noStrike" spc="-1" dirty="0">
                <a:latin typeface="Calibri"/>
                <a:ea typeface="Times New Roman"/>
              </a:rPr>
              <a:t> l'ensemble des sciences qui étudient comment les hommes vivent en société ; ces sciences se distinguant des sciences de la nature. </a:t>
            </a:r>
            <a:endParaRPr lang="fr-FR" sz="1800" b="0" strike="noStrike" spc="-1" dirty="0">
              <a:latin typeface="Arial"/>
            </a:endParaRPr>
          </a:p>
          <a:p>
            <a:endParaRPr lang="fr-FR" sz="1800" b="0" strike="noStrike" spc="-1" dirty="0">
              <a:latin typeface="Arial"/>
            </a:endParaRPr>
          </a:p>
          <a:p>
            <a:r>
              <a:rPr lang="fr-FR" sz="1800" b="0" strike="noStrike" spc="-1" dirty="0">
                <a:latin typeface="Calibri"/>
                <a:ea typeface="Times New Roman"/>
              </a:rPr>
              <a:t>	Au cours de l’année de seconde, trois principales sciences sociales seront présentées. Il s’agit de la </a:t>
            </a:r>
            <a:r>
              <a:rPr lang="fr-FR" sz="1800" b="1" strike="noStrike" spc="-1" dirty="0">
                <a:latin typeface="Calibri"/>
                <a:ea typeface="Times New Roman"/>
              </a:rPr>
              <a:t>science économique</a:t>
            </a:r>
            <a:r>
              <a:rPr lang="fr-FR" sz="1800" b="0" strike="noStrike" spc="-1" dirty="0">
                <a:latin typeface="Calibri"/>
                <a:ea typeface="Times New Roman"/>
              </a:rPr>
              <a:t>, la </a:t>
            </a:r>
            <a:r>
              <a:rPr lang="fr-FR" sz="1800" b="1" strike="noStrike" spc="-1" dirty="0">
                <a:latin typeface="Calibri"/>
                <a:ea typeface="Times New Roman"/>
              </a:rPr>
              <a:t>sociologie</a:t>
            </a:r>
            <a:r>
              <a:rPr lang="fr-FR" sz="1800" b="0" strike="noStrike" spc="-1" dirty="0">
                <a:latin typeface="Calibri"/>
                <a:ea typeface="Times New Roman"/>
              </a:rPr>
              <a:t> et la </a:t>
            </a:r>
            <a:r>
              <a:rPr lang="fr-FR" sz="1800" b="1" strike="noStrike" spc="-1" dirty="0">
                <a:latin typeface="Calibri"/>
                <a:ea typeface="Times New Roman"/>
              </a:rPr>
              <a:t>science politique</a:t>
            </a:r>
            <a:r>
              <a:rPr lang="fr-FR" sz="1800" b="0" strike="noStrike" spc="-1" dirty="0">
                <a:latin typeface="Calibri"/>
                <a:ea typeface="Times New Roman"/>
              </a:rPr>
              <a:t>.</a:t>
            </a:r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1" strike="noStrike" spc="-1">
                <a:latin typeface="Arial"/>
              </a:rPr>
              <a:t>La science économique.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5500"/>
          </a:bodyPr>
          <a:lstStyle/>
          <a:p>
            <a:pPr algn="just"/>
            <a:r>
              <a:rPr lang="fr-FR" sz="3400" b="0" strike="noStrike" spc="-1" dirty="0">
                <a:latin typeface="Calibri"/>
                <a:ea typeface="Times New Roman"/>
              </a:rPr>
              <a:t>La science économique est la science qui étudie les activités de </a:t>
            </a:r>
            <a:r>
              <a:rPr lang="fr-FR" sz="3400" b="1" strike="noStrike" spc="-1" dirty="0">
                <a:latin typeface="Calibri"/>
                <a:ea typeface="Times New Roman"/>
              </a:rPr>
              <a:t>production</a:t>
            </a:r>
            <a:r>
              <a:rPr lang="fr-FR" sz="3400" b="0" strike="noStrike" spc="-1" dirty="0">
                <a:latin typeface="Calibri"/>
                <a:ea typeface="Times New Roman"/>
              </a:rPr>
              <a:t> (de biens et de services), de </a:t>
            </a:r>
            <a:r>
              <a:rPr lang="fr-FR" sz="3400" b="1" strike="noStrike" spc="-1" dirty="0">
                <a:latin typeface="Calibri"/>
                <a:ea typeface="Times New Roman"/>
              </a:rPr>
              <a:t>répartition</a:t>
            </a:r>
            <a:r>
              <a:rPr lang="fr-FR" sz="3400" b="0" strike="noStrike" spc="-1" dirty="0">
                <a:latin typeface="Calibri"/>
                <a:ea typeface="Times New Roman"/>
              </a:rPr>
              <a:t> (de distribution des revenus) et de </a:t>
            </a:r>
            <a:r>
              <a:rPr lang="fr-FR" sz="3400" b="1" strike="noStrike" spc="-1" dirty="0">
                <a:latin typeface="Calibri"/>
                <a:ea typeface="Times New Roman"/>
              </a:rPr>
              <a:t>dépense</a:t>
            </a:r>
            <a:r>
              <a:rPr lang="fr-FR" sz="3400" b="0" strike="noStrike" spc="-1" dirty="0">
                <a:latin typeface="Calibri"/>
                <a:ea typeface="Times New Roman"/>
              </a:rPr>
              <a:t> (consommation et investissement) auxquelles se livre l’homme afin de satisfaire un certain nombre de ses besoins.</a:t>
            </a:r>
            <a:endParaRPr lang="fr-FR" sz="34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2400" b="0" strike="noStrike" spc="-1">
                <a:latin typeface="Arial"/>
              </a:rPr>
              <a:t>Exemple d’analyse économique : le partage de la valeur ajoutée.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200" b="0" strike="noStrike" spc="-1" dirty="0">
                <a:latin typeface="Arial"/>
              </a:rPr>
              <a:t>La valeur ajoutée, qui mesure la richesse créée, sert à rémunérer les facteurs de production (les acteurs qui ont contribué à créer cette richesse).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 dirty="0">
                <a:latin typeface="Arial"/>
              </a:rPr>
              <a:t> </a:t>
            </a:r>
          </a:p>
        </p:txBody>
      </p:sp>
      <p:pic>
        <p:nvPicPr>
          <p:cNvPr id="47" name="Image 46"/>
          <p:cNvPicPr/>
          <p:nvPr/>
        </p:nvPicPr>
        <p:blipFill>
          <a:blip r:embed="rId2"/>
          <a:stretch/>
        </p:blipFill>
        <p:spPr>
          <a:xfrm>
            <a:off x="2037240" y="2160000"/>
            <a:ext cx="6314760" cy="344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1" strike="noStrike" spc="-1">
                <a:latin typeface="Arial"/>
              </a:rPr>
              <a:t>La sociologie.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algn="just"/>
            <a:endParaRPr lang="fr-FR" sz="3000" b="0" strike="noStrike" spc="-1" dirty="0">
              <a:latin typeface="Times New Roman"/>
            </a:endParaRPr>
          </a:p>
          <a:p>
            <a:pPr algn="just"/>
            <a:r>
              <a:rPr lang="fr-FR" sz="3400" b="0" strike="noStrike" spc="-1" dirty="0">
                <a:latin typeface="Calibri"/>
                <a:ea typeface="Times New Roman"/>
              </a:rPr>
              <a:t>La sociologie est la science qui étudie comment les sociétés s'organisent et se transforment, mais aussi les interactions entre individus et </a:t>
            </a:r>
            <a:r>
              <a:rPr lang="fr-FR" sz="3400" strike="noStrike" spc="-1" dirty="0">
                <a:latin typeface="Calibri"/>
                <a:ea typeface="Times New Roman"/>
              </a:rPr>
              <a:t>groupes sociaux</a:t>
            </a:r>
            <a:r>
              <a:rPr lang="fr-FR" sz="3400" b="0" strike="noStrike" spc="-1" dirty="0">
                <a:latin typeface="Calibri"/>
                <a:ea typeface="Times New Roman"/>
              </a:rPr>
              <a:t> dont celles-ci se composent.</a:t>
            </a:r>
            <a:endParaRPr lang="fr-FR" sz="34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2600" b="0" strike="noStrike" spc="-1">
                <a:latin typeface="Arial"/>
              </a:rPr>
              <a:t>Exemple d’analyse sociologique : les influences  du comportement humain.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latin typeface="Arial"/>
              </a:rPr>
              <a:t>Comment l’appartenance sociale influence-t-elle les comportements humains ?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fr-FR" sz="3200" b="0" strike="noStrike" spc="-1" dirty="0">
                <a:latin typeface="Arial"/>
              </a:rPr>
              <a:t> </a:t>
            </a:r>
          </a:p>
        </p:txBody>
      </p:sp>
      <p:pic>
        <p:nvPicPr>
          <p:cNvPr id="52" name="Image 3" descr="Image16.jpg"/>
          <p:cNvPicPr/>
          <p:nvPr/>
        </p:nvPicPr>
        <p:blipFill>
          <a:blip r:embed="rId2"/>
          <a:stretch/>
        </p:blipFill>
        <p:spPr>
          <a:xfrm>
            <a:off x="2952000" y="1710720"/>
            <a:ext cx="6221160" cy="361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1" strike="noStrike" spc="-1">
                <a:latin typeface="Arial"/>
              </a:rPr>
              <a:t>La science politique.</a:t>
            </a:r>
          </a:p>
        </p:txBody>
      </p:sp>
      <p:sp>
        <p:nvSpPr>
          <p:cNvPr id="5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8500"/>
          </a:bodyPr>
          <a:lstStyle/>
          <a:p>
            <a:pPr algn="just"/>
            <a:endParaRPr lang="fr-FR" sz="3000" b="0" strike="noStrike" spc="-1">
              <a:latin typeface="Times New Roman"/>
            </a:endParaRPr>
          </a:p>
          <a:p>
            <a:pPr algn="just"/>
            <a:r>
              <a:rPr lang="fr-FR" sz="3400" b="0" strike="noStrike" spc="-1">
                <a:latin typeface="Calibri"/>
                <a:ea typeface="Times New Roman"/>
              </a:rPr>
              <a:t>La science politique est la science qui étudie les </a:t>
            </a:r>
            <a:r>
              <a:rPr lang="fr-FR" sz="3400" b="1" strike="noStrike" spc="-1">
                <a:latin typeface="Calibri"/>
                <a:ea typeface="Times New Roman"/>
              </a:rPr>
              <a:t>relations de pouvoir</a:t>
            </a:r>
            <a:r>
              <a:rPr lang="fr-FR" sz="3400" b="0" strike="noStrike" spc="-1">
                <a:latin typeface="Calibri"/>
                <a:ea typeface="Times New Roman"/>
              </a:rPr>
              <a:t> dès lors qu’elles concernent la régulation (organisation/orientation) de certains groupes de grande taille ou de la société dans son ensemble (le pouvoir étant la capacité d’un individu à orienter le comportement d’un ou d’autres individus). </a:t>
            </a:r>
            <a:endParaRPr lang="fr-FR" sz="34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2400" b="0" strike="noStrike" spc="-1">
                <a:latin typeface="Arial"/>
              </a:rPr>
              <a:t>Exemple d’analyse politique : l’influence du mode de scrutin sur les résultats électoraux.</a:t>
            </a:r>
          </a:p>
        </p:txBody>
      </p:sp>
      <p:sp>
        <p:nvSpPr>
          <p:cNvPr id="5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En quoi le mode de scrutin législatif a-t-il une influence sur la répartition des sièges à l’Assemblée Nationale ?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Un scrutin majoritaire ou proportionnel ?</a:t>
            </a:r>
          </a:p>
        </p:txBody>
      </p:sp>
      <p:pic>
        <p:nvPicPr>
          <p:cNvPr id="57" name="Image 56"/>
          <p:cNvPicPr/>
          <p:nvPr/>
        </p:nvPicPr>
        <p:blipFill>
          <a:blip r:embed="rId2"/>
          <a:stretch/>
        </p:blipFill>
        <p:spPr>
          <a:xfrm>
            <a:off x="5688000" y="1728000"/>
            <a:ext cx="3152880" cy="338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Conclusion : l’intérêt des S.E.S.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326599"/>
            <a:ext cx="9071640" cy="41729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 dirty="0">
                <a:latin typeface="Arial"/>
              </a:rPr>
              <a:t>Un contenu disciplinaire (maîtriser des connaissances nouvelles et des méthodes de travail et d’expression).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 dirty="0">
                <a:latin typeface="Arial"/>
              </a:rPr>
              <a:t>Un questionnement sur la société (maîtriser son environnement et les grands enjeux économiques, politiques et sociaux)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 dirty="0">
                <a:latin typeface="Arial"/>
              </a:rPr>
              <a:t>Une formation à la citoyenneté</a:t>
            </a:r>
            <a:r>
              <a:rPr lang="fr-FR" sz="3200" spc="-1" dirty="0">
                <a:latin typeface="Arial"/>
              </a:rPr>
              <a:t> et l’acquisition d’un esprit critique.</a:t>
            </a:r>
            <a:endParaRPr lang="fr-FR" sz="3200" b="0" strike="noStrike" spc="-1" dirty="0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trike="noStrike" spc="-1" dirty="0">
                <a:latin typeface="Arial"/>
              </a:rPr>
              <a:t>Une ouverture vers une spécialité en première et terminale, une orientation porteuse de débouchés dans les carrières économiques, sanitaires et sociales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451</Words>
  <Application>Microsoft Office PowerPoint</Application>
  <PresentationFormat>Personnalisé</PresentationFormat>
  <Paragraphs>29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Eric Jourdan</cp:lastModifiedBy>
  <cp:revision>7</cp:revision>
  <dcterms:created xsi:type="dcterms:W3CDTF">2021-03-03T20:23:06Z</dcterms:created>
  <dcterms:modified xsi:type="dcterms:W3CDTF">2021-03-09T14:01:25Z</dcterms:modified>
  <dc:language>fr-FR</dc:language>
</cp:coreProperties>
</file>