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67" r:id="rId4"/>
    <p:sldId id="266" r:id="rId5"/>
    <p:sldId id="264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99FF66"/>
    <a:srgbClr val="00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91B7-84B3-4B88-A3DB-F99B7AC08B15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53C7-95EE-4106-82EE-1B3E8918F5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2E5CE-0190-4224-8FF9-E00BAA6ECB59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371DE-F7E0-4C26-B44E-CD2B0BE2E0E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quam injusta vita 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643" y="2818877"/>
            <a:ext cx="3701357" cy="4039123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05776" y="857232"/>
            <a:ext cx="8455800" cy="2711098"/>
            <a:chOff x="224845" y="-167949"/>
            <a:chExt cx="8455800" cy="2711098"/>
          </a:xfrm>
        </p:grpSpPr>
        <p:sp>
          <p:nvSpPr>
            <p:cNvPr id="5" name="ZoneTexte 4"/>
            <p:cNvSpPr txBox="1"/>
            <p:nvPr/>
          </p:nvSpPr>
          <p:spPr>
            <a:xfrm rot="20825970">
              <a:off x="224845" y="-167949"/>
              <a:ext cx="8455800" cy="19389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JB Messy Amanda Goes Bold" pitchFamily="2" charset="0"/>
                </a:rPr>
                <a:t>Présentation de l’option      			latin-grec</a:t>
              </a:r>
              <a:endParaRPr lang="fr-FR" sz="6000" dirty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Messy Amanda Goes Bold" pitchFamily="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 rot="20782896">
              <a:off x="472269" y="1619819"/>
              <a:ext cx="8014237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L</a:t>
              </a:r>
              <a:r>
                <a:rPr lang="fr-FR" sz="32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angues et </a:t>
              </a:r>
              <a:r>
                <a:rPr lang="fr-FR" sz="54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C</a:t>
              </a:r>
              <a:r>
                <a:rPr lang="fr-FR" sz="32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ultures</a:t>
              </a:r>
              <a:r>
                <a:rPr lang="fr-FR" sz="54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 </a:t>
              </a:r>
              <a:r>
                <a:rPr lang="fr-FR" sz="32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de l’</a:t>
              </a:r>
              <a:r>
                <a:rPr lang="fr-FR" sz="54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A</a:t>
              </a:r>
              <a:r>
                <a:rPr lang="fr-FR" sz="32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ntiquité</a:t>
              </a:r>
              <a:r>
                <a:rPr lang="fr-FR" sz="4000" dirty="0" smtClean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75856" y="1124744"/>
            <a:ext cx="5256584" cy="4401205"/>
          </a:xfrm>
          <a:prstGeom prst="rect">
            <a:avLst/>
          </a:prstGeom>
          <a:solidFill>
            <a:srgbClr val="99FF66"/>
          </a:solidFill>
          <a:ln w="38100">
            <a:solidFill>
              <a:srgbClr val="00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Etudier l’étymologie et la formation du vocabulaire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Revisiter la mythologie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Découvrir l’Histoire Antique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Comprendre les origines de l’Europe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 S’initier à la philosophie et à la littérature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 Etudier l’histoire des arts</a:t>
            </a:r>
          </a:p>
          <a:p>
            <a:pPr algn="ctr"/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</p:txBody>
      </p:sp>
      <p:pic>
        <p:nvPicPr>
          <p:cNvPr id="13" name="Image 12" descr="istockphoto-182155581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2208245" cy="1656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12853">
            <a:off x="-1343287" y="-150954"/>
            <a:ext cx="8518205" cy="8858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Times New Roman" pitchFamily="18" charset="0"/>
              </a:rPr>
              <a:t>           Les apprentissages</a:t>
            </a:r>
            <a:endParaRPr lang="fr-FR" sz="3600" dirty="0">
              <a:ln w="19050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Times New Roman" pitchFamily="18" charset="0"/>
            </a:endParaRPr>
          </a:p>
        </p:txBody>
      </p:sp>
      <p:pic>
        <p:nvPicPr>
          <p:cNvPr id="9" name="Image 8" descr="cavalier antique 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7"/>
            <a:ext cx="324887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812853">
            <a:off x="-1343287" y="-150954"/>
            <a:ext cx="8518205" cy="8858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           Les compétences</a:t>
            </a:r>
            <a:endParaRPr lang="fr-FR" sz="3600" dirty="0">
              <a:ln w="19050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6" name="Image 5" descr="checkli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2016224" cy="2010414"/>
          </a:xfrm>
          <a:prstGeom prst="rect">
            <a:avLst/>
          </a:prstGeom>
        </p:spPr>
      </p:pic>
      <p:pic>
        <p:nvPicPr>
          <p:cNvPr id="7" name="Image 6" descr="istockphoto-182519474-612x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8624" y="4581128"/>
            <a:ext cx="1865376" cy="1734312"/>
          </a:xfrm>
          <a:prstGeom prst="rect">
            <a:avLst/>
          </a:prstGeom>
        </p:spPr>
      </p:pic>
      <p:pic>
        <p:nvPicPr>
          <p:cNvPr id="8" name="Image 7" descr="istockphoto-182830741-612x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1865376" cy="1865376"/>
          </a:xfrm>
          <a:prstGeom prst="rect">
            <a:avLst/>
          </a:prstGeom>
        </p:spPr>
      </p:pic>
      <p:pic>
        <p:nvPicPr>
          <p:cNvPr id="10" name="Picture 5" descr="Faites du latin - potion magique"/>
          <p:cNvPicPr>
            <a:picLocks noChangeAspect="1" noChangeArrowheads="1"/>
          </p:cNvPicPr>
          <p:nvPr/>
        </p:nvPicPr>
        <p:blipFill>
          <a:blip r:embed="rId6" cstate="print"/>
          <a:srcRect t="3235" b="18940"/>
          <a:stretch>
            <a:fillRect/>
          </a:stretch>
        </p:blipFill>
        <p:spPr bwMode="auto">
          <a:xfrm rot="20710961">
            <a:off x="349988" y="3161723"/>
            <a:ext cx="2818431" cy="3103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419872" y="908720"/>
            <a:ext cx="4248472" cy="4708981"/>
          </a:xfrm>
          <a:prstGeom prst="rect">
            <a:avLst/>
          </a:prstGeom>
          <a:solidFill>
            <a:srgbClr val="99FF66"/>
          </a:solidFill>
          <a:ln w="38100">
            <a:solidFill>
              <a:srgbClr val="00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Faciliter l’apprentissage des autres langues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Développer le raisonnement et l’esprit logique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Comprendre le vocabulaire scientifique</a:t>
            </a:r>
          </a:p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Travailler de façon interdisciplinaire</a:t>
            </a:r>
          </a:p>
          <a:p>
            <a:pPr algn="ctr">
              <a:buFontTx/>
              <a:buChar char="-"/>
            </a:pPr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Tisser des liens de réflexion entre antiquité et monde moderne</a:t>
            </a:r>
          </a:p>
          <a:p>
            <a:pPr algn="ctr">
              <a:buFontTx/>
              <a:buChar char="-"/>
            </a:pPr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olymp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234805" cy="237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 rot="20812853">
            <a:off x="-1343287" y="-150954"/>
            <a:ext cx="8518205" cy="8858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         Les débouchés</a:t>
            </a:r>
            <a:endParaRPr lang="fr-FR" sz="4000" dirty="0">
              <a:ln w="19050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0072" y="404664"/>
            <a:ext cx="3528392" cy="5940088"/>
          </a:xfrm>
          <a:prstGeom prst="rect">
            <a:avLst/>
          </a:prstGeom>
          <a:solidFill>
            <a:srgbClr val="99FF66"/>
          </a:solidFill>
          <a:ln w="38100">
            <a:solidFill>
              <a:srgbClr val="00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- Education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Métiers de la culture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Métiers du livre et du journalisme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métiers de la communication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Métiers du tourisme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Métiers liés à la santé (orthophonie) et au social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Métiers du droit</a:t>
            </a:r>
          </a:p>
          <a:p>
            <a:pPr algn="ctr"/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 rot="20966202">
            <a:off x="132590" y="4486926"/>
            <a:ext cx="2267744" cy="1656184"/>
          </a:xfrm>
          <a:prstGeom prst="ellipse">
            <a:avLst/>
          </a:prstGeom>
          <a:solidFill>
            <a:srgbClr val="FFFF0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28575">
                  <a:solidFill>
                    <a:schemeClr val="tx1"/>
                  </a:solidFill>
                </a:ln>
              </a:rPr>
              <a:t>Un vrai + pour parcours sup</a:t>
            </a:r>
            <a:endParaRPr lang="fr-FR" sz="2400" dirty="0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 descr="selfie antiq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501008"/>
            <a:ext cx="2943636" cy="230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812853">
            <a:off x="-1343287" y="-150954"/>
            <a:ext cx="8518205" cy="8858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         En pratique</a:t>
            </a:r>
            <a:endParaRPr lang="fr-FR" sz="4400" dirty="0">
              <a:ln w="19050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484784"/>
            <a:ext cx="3528392" cy="5324535"/>
          </a:xfrm>
          <a:prstGeom prst="rect">
            <a:avLst/>
          </a:prstGeom>
          <a:solidFill>
            <a:srgbClr val="99FF66"/>
          </a:solidFill>
          <a:ln w="38100">
            <a:solidFill>
              <a:srgbClr val="00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3 h / semaine en seconde et en première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 (1h latin/1h grec/1h culture antique)</a:t>
            </a:r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- 2h en terminale</a:t>
            </a:r>
          </a:p>
          <a:p>
            <a:pPr algn="ctr">
              <a:buFontTx/>
              <a:buChar char="-"/>
            </a:pPr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 utilisation de supports variés: </a:t>
            </a:r>
            <a:r>
              <a:rPr lang="fr-FR" sz="2000" dirty="0" smtClean="0">
                <a:latin typeface="High Tower Text" pitchFamily="18" charset="0"/>
                <a:cs typeface="Times New Roman" pitchFamily="18" charset="0"/>
              </a:rPr>
              <a:t>numériques, vidéos</a:t>
            </a:r>
            <a:r>
              <a:rPr lang="fr-FR" sz="2000" smtClean="0">
                <a:latin typeface="High Tower Text" pitchFamily="18" charset="0"/>
                <a:cs typeface="Times New Roman" pitchFamily="18" charset="0"/>
              </a:rPr>
              <a:t>, </a:t>
            </a:r>
            <a:r>
              <a:rPr lang="fr-FR" sz="2000" smtClean="0">
                <a:latin typeface="High Tower Text" pitchFamily="18" charset="0"/>
                <a:cs typeface="Times New Roman" pitchFamily="18" charset="0"/>
              </a:rPr>
              <a:t>…</a:t>
            </a:r>
            <a:endParaRPr lang="fr-FR" sz="2000" dirty="0" smtClean="0">
              <a:latin typeface="High Tower Text" pitchFamily="18" charset="0"/>
              <a:cs typeface="Times New Roman" pitchFamily="18" charset="0"/>
            </a:endParaRPr>
          </a:p>
          <a:p>
            <a:pPr algn="ctr"/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Variétés des activités: </a:t>
            </a:r>
            <a:r>
              <a:rPr lang="fr-FR" sz="2000" dirty="0" smtClean="0">
                <a:latin typeface="High Tower Text" pitchFamily="18" charset="0"/>
                <a:cs typeface="Times New Roman" pitchFamily="18" charset="0"/>
              </a:rPr>
              <a:t>traduction, grammaire, étymologie, civilisation,  littérature, histoire des arts, …</a:t>
            </a:r>
          </a:p>
          <a:p>
            <a:pPr algn="ctr">
              <a:buFontTx/>
              <a:buChar char="-"/>
            </a:pPr>
            <a:endParaRPr lang="fr-FR" sz="2000" dirty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De nombreux projets fédérateurs</a:t>
            </a:r>
          </a:p>
          <a:p>
            <a:pPr algn="ctr"/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</p:txBody>
      </p:sp>
      <p:pic>
        <p:nvPicPr>
          <p:cNvPr id="10" name="Image 9" descr="pub2014 2 copie.jpg"/>
          <p:cNvPicPr>
            <a:picLocks noChangeAspect="1"/>
          </p:cNvPicPr>
          <p:nvPr/>
        </p:nvPicPr>
        <p:blipFill>
          <a:blip r:embed="rId3" cstate="print"/>
          <a:srcRect l="7422" t="14275" r="11847" b="15087"/>
          <a:stretch>
            <a:fillRect/>
          </a:stretch>
        </p:blipFill>
        <p:spPr>
          <a:xfrm>
            <a:off x="4211960" y="0"/>
            <a:ext cx="3059832" cy="3703121"/>
          </a:xfrm>
          <a:prstGeom prst="rect">
            <a:avLst/>
          </a:prstGeom>
        </p:spPr>
      </p:pic>
      <p:pic>
        <p:nvPicPr>
          <p:cNvPr id="11" name="Image 10" descr="COV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5235" y="3134544"/>
            <a:ext cx="2978765" cy="372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epistula.jpg"/>
          <p:cNvPicPr>
            <a:picLocks noChangeAspect="1"/>
          </p:cNvPicPr>
          <p:nvPr/>
        </p:nvPicPr>
        <p:blipFill>
          <a:blip r:embed="rId2" cstate="print"/>
          <a:srcRect l="1332" r="-540" b="21805"/>
          <a:stretch>
            <a:fillRect/>
          </a:stretch>
        </p:blipFill>
        <p:spPr>
          <a:xfrm>
            <a:off x="5327576" y="908720"/>
            <a:ext cx="3816424" cy="3356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812853">
            <a:off x="-1343287" y="-150954"/>
            <a:ext cx="8518205" cy="8858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         Des Projets</a:t>
            </a:r>
            <a:endParaRPr lang="fr-FR" sz="4400" dirty="0">
              <a:ln w="19050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662141">
            <a:off x="6865438" y="532221"/>
            <a:ext cx="1192955" cy="40011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High Tower Text" pitchFamily="18" charset="0"/>
              </a:rPr>
              <a:t>Epistula  </a:t>
            </a:r>
            <a:endParaRPr lang="fr-FR" sz="2000" b="1" dirty="0">
              <a:latin typeface="High Tower Text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0823807">
            <a:off x="341823" y="1353325"/>
            <a:ext cx="2087431" cy="40011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High Tower Text" pitchFamily="18" charset="0"/>
              </a:rPr>
              <a:t>Des intervenants </a:t>
            </a:r>
            <a:endParaRPr lang="fr-FR" sz="2000" b="1" dirty="0">
              <a:latin typeface="High Tower Text" pitchFamily="18" charset="0"/>
            </a:endParaRPr>
          </a:p>
        </p:txBody>
      </p:sp>
      <p:pic>
        <p:nvPicPr>
          <p:cNvPr id="14" name="Image 13" descr="photo intervention transidentit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0000">
            <a:off x="512178" y="1625179"/>
            <a:ext cx="4299544" cy="320077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572000" y="3717032"/>
            <a:ext cx="1656184" cy="1015663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High Tower Text" pitchFamily="18" charset="0"/>
              </a:rPr>
              <a:t>Et bientôt ... Un voyage en Grèce ? </a:t>
            </a:r>
            <a:endParaRPr lang="fr-FR" sz="2000" dirty="0">
              <a:latin typeface="High Tower Text" pitchFamily="18" charset="0"/>
            </a:endParaRPr>
          </a:p>
        </p:txBody>
      </p:sp>
      <p:pic>
        <p:nvPicPr>
          <p:cNvPr id="16" name="Image 15" descr="playmobil-char-romain-roug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FF3"/>
              </a:clrFrom>
              <a:clrTo>
                <a:srgbClr val="EEEFF3">
                  <a:alpha val="0"/>
                </a:srgbClr>
              </a:clrTo>
            </a:clrChange>
          </a:blip>
          <a:srcRect t="13251" b="14301"/>
          <a:stretch>
            <a:fillRect/>
          </a:stretch>
        </p:blipFill>
        <p:spPr bwMode="auto">
          <a:xfrm>
            <a:off x="5868144" y="4373563"/>
            <a:ext cx="34290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0" y="5229200"/>
            <a:ext cx="2808312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igh Tower Text" pitchFamily="18" charset="0"/>
              </a:rPr>
              <a:t>Des interventions radio!</a:t>
            </a:r>
            <a:endParaRPr lang="fr-FR" dirty="0">
              <a:latin typeface="High Tower Text" pitchFamily="18" charset="0"/>
            </a:endParaRPr>
          </a:p>
        </p:txBody>
      </p:sp>
      <p:pic>
        <p:nvPicPr>
          <p:cNvPr id="18" name="Image 17" descr="rad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5373216"/>
            <a:ext cx="2808312" cy="126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812853">
            <a:off x="-1343287" y="-150954"/>
            <a:ext cx="8518205" cy="8858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         Les avantages</a:t>
            </a:r>
            <a:endParaRPr lang="fr-FR" sz="4000" dirty="0">
              <a:ln w="19050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340768"/>
            <a:ext cx="4680520" cy="3170099"/>
          </a:xfrm>
          <a:prstGeom prst="rect">
            <a:avLst/>
          </a:prstGeom>
          <a:solidFill>
            <a:srgbClr val="99FF66"/>
          </a:solidFill>
          <a:ln w="38100">
            <a:solidFill>
              <a:srgbClr val="00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endParaRPr lang="fr-FR" sz="2000" b="1" dirty="0" smtClean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>
                <a:latin typeface="High Tower Text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pas d’épreuve au bac</a:t>
            </a:r>
          </a:p>
          <a:p>
            <a:pPr algn="ctr">
              <a:buFontTx/>
              <a:buChar char="-"/>
            </a:pPr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 contrôle continu</a:t>
            </a:r>
            <a:endParaRPr lang="fr-FR" sz="2000" dirty="0" smtClean="0">
              <a:latin typeface="High Tower Text" pitchFamily="18" charset="0"/>
              <a:cs typeface="Times New Roman" pitchFamily="18" charset="0"/>
            </a:endParaRPr>
          </a:p>
          <a:p>
            <a:pPr algn="ctr"/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 Points au-dessus de la moyenne </a:t>
            </a:r>
            <a:r>
              <a:rPr lang="fr-FR" sz="2000" b="1" u="sng" dirty="0" smtClean="0">
                <a:latin typeface="High Tower Text" pitchFamily="18" charset="0"/>
                <a:cs typeface="Times New Roman" pitchFamily="18" charset="0"/>
              </a:rPr>
              <a:t>coefficient 3</a:t>
            </a:r>
          </a:p>
          <a:p>
            <a:pPr algn="ctr">
              <a:buFontTx/>
              <a:buChar char="-"/>
            </a:pPr>
            <a:endParaRPr lang="fr-FR" sz="2000" b="1" u="sng" dirty="0">
              <a:latin typeface="High Tower Text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fr-FR" sz="2000" b="1" dirty="0" smtClean="0">
                <a:latin typeface="High Tower Text" pitchFamily="18" charset="0"/>
                <a:cs typeface="Times New Roman" pitchFamily="18" charset="0"/>
              </a:rPr>
              <a:t> Possibilité de commencer en 2nd</a:t>
            </a:r>
          </a:p>
          <a:p>
            <a:pPr algn="ctr"/>
            <a:endParaRPr lang="fr-FR" sz="2000" b="1" dirty="0">
              <a:latin typeface="High Tower Text" pitchFamily="18" charset="0"/>
              <a:cs typeface="Times New Roman" pitchFamily="18" charset="0"/>
            </a:endParaRPr>
          </a:p>
        </p:txBody>
      </p:sp>
      <p:pic>
        <p:nvPicPr>
          <p:cNvPr id="8" name="Image 7" descr="l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052737"/>
            <a:ext cx="3885591" cy="496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encontres mythiq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6309320"/>
            <a:ext cx="53285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57290" y="585789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66"/>
                </a:solidFill>
                <a:latin typeface="Cooper Black" pitchFamily="18" charset="0"/>
              </a:rPr>
              <a:t>Et du grec !</a:t>
            </a:r>
            <a:endParaRPr lang="fr-FR" sz="2800" dirty="0">
              <a:solidFill>
                <a:srgbClr val="FF0066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1866</TotalTime>
  <Words>230</Words>
  <Application>Microsoft Office PowerPoint</Application>
  <PresentationFormat>Affichage à l'écran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profil.w10v1909</cp:lastModifiedBy>
  <cp:revision>63</cp:revision>
  <dcterms:created xsi:type="dcterms:W3CDTF">2020-03-04T08:36:12Z</dcterms:created>
  <dcterms:modified xsi:type="dcterms:W3CDTF">2021-03-08T13:55:10Z</dcterms:modified>
</cp:coreProperties>
</file>