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257" r:id="rId2"/>
    <p:sldId id="258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75" d="100"/>
          <a:sy n="175" d="100"/>
        </p:scale>
        <p:origin x="-3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28/02/21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28/02/21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28/02/21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28/02/21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28/02/21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28/02/21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28/02/21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28/02/21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28/02/21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28/02/21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28/02/21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28/02/21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153904" y="164305"/>
            <a:ext cx="8178935" cy="1300420"/>
          </a:xfrm>
        </p:spPr>
        <p:txBody>
          <a:bodyPr/>
          <a:lstStyle/>
          <a:p>
            <a:pPr algn="ctr"/>
            <a:r>
              <a:rPr lang="fr-FR" sz="4000" dirty="0" smtClean="0">
                <a:solidFill>
                  <a:srgbClr val="800000"/>
                </a:solidFill>
              </a:rPr>
              <a:t>Réforme du Lycée </a:t>
            </a:r>
            <a:r>
              <a:rPr lang="fr-FR" sz="4000" dirty="0" smtClean="0"/>
              <a:t/>
            </a:r>
            <a:br>
              <a:rPr lang="fr-FR" sz="4000" dirty="0" smtClean="0"/>
            </a:br>
            <a:r>
              <a:rPr lang="fr-FR" sz="4000" dirty="0" smtClean="0"/>
              <a:t>Nouveaux programmes </a:t>
            </a:r>
            <a:endParaRPr lang="fr-FR" sz="4000" dirty="0"/>
          </a:p>
        </p:txBody>
      </p:sp>
      <p:sp>
        <p:nvSpPr>
          <p:cNvPr id="4" name="ZoneTexte 3"/>
          <p:cNvSpPr txBox="1"/>
          <p:nvPr/>
        </p:nvSpPr>
        <p:spPr>
          <a:xfrm>
            <a:off x="153904" y="1620401"/>
            <a:ext cx="82427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accent6">
                    <a:lumMod val="50000"/>
                  </a:schemeClr>
                </a:solidFill>
                <a:latin typeface="Trebuchet MS"/>
                <a:cs typeface="Trebuchet MS"/>
              </a:rPr>
              <a:t>THEMATIQUE DU NIVEAU 2</a:t>
            </a:r>
            <a:r>
              <a:rPr lang="fr-FR" sz="2800" baseline="30000" dirty="0" smtClean="0">
                <a:solidFill>
                  <a:schemeClr val="accent6">
                    <a:lumMod val="50000"/>
                  </a:schemeClr>
                </a:solidFill>
                <a:latin typeface="Trebuchet MS"/>
                <a:cs typeface="Trebuchet MS"/>
              </a:rPr>
              <a:t>nde</a:t>
            </a:r>
            <a:r>
              <a:rPr lang="fr-FR" sz="2800" dirty="0" smtClean="0">
                <a:solidFill>
                  <a:schemeClr val="accent6">
                    <a:lumMod val="50000"/>
                  </a:schemeClr>
                </a:solidFill>
                <a:latin typeface="Trebuchet MS"/>
                <a:cs typeface="Trebuchet MS"/>
              </a:rPr>
              <a:t> :</a:t>
            </a:r>
          </a:p>
          <a:p>
            <a:pPr algn="ctr"/>
            <a:r>
              <a:rPr lang="fr-FR" sz="2800" b="1" dirty="0" smtClean="0">
                <a:latin typeface="Trebuchet MS"/>
                <a:cs typeface="Trebuchet MS"/>
              </a:rPr>
              <a:t>L’ART DE VIVRE ENSEMBLE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39096" y="2973635"/>
            <a:ext cx="8037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rgbClr val="FF0000"/>
                </a:solidFill>
              </a:rPr>
              <a:t>8 axes d’étude</a:t>
            </a:r>
            <a:r>
              <a:rPr lang="fr-FR" dirty="0" smtClean="0">
                <a:solidFill>
                  <a:srgbClr val="FF0000"/>
                </a:solidFill>
                <a:sym typeface="Wingdings"/>
              </a:rPr>
              <a:t> 6 axes au moins chaque année / 1 à 3 séquence(s) par axe</a:t>
            </a:r>
            <a:endParaRPr lang="fr-FR" dirty="0" smtClean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04644" y="3342967"/>
            <a:ext cx="8095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1"/>
                </a:solidFill>
              </a:rPr>
              <a:t>1. Vivre entre générations</a:t>
            </a:r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96452" y="3712299"/>
            <a:ext cx="8095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4"/>
                </a:solidFill>
              </a:rPr>
              <a:t>2</a:t>
            </a:r>
            <a:r>
              <a:rPr lang="fr-FR" dirty="0" smtClean="0">
                <a:solidFill>
                  <a:schemeClr val="accent4"/>
                </a:solidFill>
              </a:rPr>
              <a:t>. Les univers professionnels, le monde du travail </a:t>
            </a:r>
            <a:endParaRPr lang="fr-FR" dirty="0">
              <a:solidFill>
                <a:schemeClr val="accent4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96452" y="4081631"/>
            <a:ext cx="8095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660066"/>
                </a:solidFill>
              </a:rPr>
              <a:t>3</a:t>
            </a:r>
            <a:r>
              <a:rPr lang="fr-FR" dirty="0" smtClean="0">
                <a:solidFill>
                  <a:srgbClr val="660066"/>
                </a:solidFill>
              </a:rPr>
              <a:t>. Le village, le quartier, la ville </a:t>
            </a:r>
            <a:endParaRPr lang="fr-FR" dirty="0">
              <a:solidFill>
                <a:srgbClr val="660066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704644" y="4450963"/>
            <a:ext cx="8095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5"/>
                </a:solidFill>
              </a:rPr>
              <a:t>4. Représentation de soi et rapport à autrui</a:t>
            </a:r>
            <a:endParaRPr lang="fr-FR" dirty="0">
              <a:solidFill>
                <a:schemeClr val="accent5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704644" y="4820295"/>
            <a:ext cx="8095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3">
                    <a:lumMod val="50000"/>
                  </a:schemeClr>
                </a:solidFill>
              </a:rPr>
              <a:t>5</a:t>
            </a:r>
            <a:r>
              <a:rPr lang="fr-FR" dirty="0" smtClean="0">
                <a:solidFill>
                  <a:schemeClr val="accent3">
                    <a:lumMod val="50000"/>
                  </a:schemeClr>
                </a:solidFill>
              </a:rPr>
              <a:t>. Sports et société  </a:t>
            </a:r>
            <a:endParaRPr lang="fr-FR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96452" y="5181152"/>
            <a:ext cx="8095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30FB"/>
                </a:solidFill>
              </a:rPr>
              <a:t>6</a:t>
            </a:r>
            <a:r>
              <a:rPr lang="fr-FR" dirty="0" smtClean="0">
                <a:solidFill>
                  <a:srgbClr val="FF30FB"/>
                </a:solidFill>
              </a:rPr>
              <a:t>. La création et le rapport aux arts</a:t>
            </a:r>
            <a:endParaRPr lang="fr-FR" dirty="0">
              <a:solidFill>
                <a:srgbClr val="FF30FB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704644" y="5553936"/>
            <a:ext cx="8095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</a:t>
            </a:r>
            <a:r>
              <a:rPr lang="fr-FR" dirty="0" smtClean="0"/>
              <a:t>. Sauver la planète, penser les futurs possibles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696452" y="5923268"/>
            <a:ext cx="8095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800000"/>
                </a:solidFill>
              </a:rPr>
              <a:t>8</a:t>
            </a:r>
            <a:r>
              <a:rPr lang="fr-FR" dirty="0" smtClean="0">
                <a:solidFill>
                  <a:srgbClr val="800000"/>
                </a:solidFill>
              </a:rPr>
              <a:t>. Le passé dans le présent </a:t>
            </a:r>
            <a:endParaRPr lang="fr-FR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4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8323" y="160020"/>
            <a:ext cx="9045677" cy="741270"/>
          </a:xfrm>
        </p:spPr>
        <p:txBody>
          <a:bodyPr/>
          <a:lstStyle/>
          <a:p>
            <a:pPr algn="ctr"/>
            <a:r>
              <a:rPr lang="fr-FR" sz="4000" dirty="0" smtClean="0">
                <a:solidFill>
                  <a:srgbClr val="800000"/>
                </a:solidFill>
              </a:rPr>
              <a:t>Les activités langagières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761247"/>
            <a:ext cx="8726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ü"/>
            </a:pPr>
            <a:r>
              <a:rPr lang="fr-FR" dirty="0" smtClean="0">
                <a:solidFill>
                  <a:srgbClr val="0000FF"/>
                </a:solidFill>
              </a:rPr>
              <a:t>Ecouter, visionner et comprendre (CO)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1135987"/>
            <a:ext cx="8726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ü"/>
            </a:pPr>
            <a:r>
              <a:rPr lang="fr-FR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Lire et comprendre (CE)</a:t>
            </a:r>
            <a:endParaRPr lang="fr-FR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1521969"/>
            <a:ext cx="8726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ü"/>
            </a:pPr>
            <a:r>
              <a:rPr lang="fr-FR" dirty="0" smtClean="0">
                <a:solidFill>
                  <a:schemeClr val="accent6"/>
                </a:solidFill>
              </a:rPr>
              <a:t>Parler (</a:t>
            </a:r>
            <a:r>
              <a:rPr lang="fr-FR" noProof="1" smtClean="0">
                <a:solidFill>
                  <a:schemeClr val="accent6"/>
                </a:solidFill>
              </a:rPr>
              <a:t>EOc / POc)</a:t>
            </a:r>
            <a:endParaRPr lang="fr-FR" noProof="1">
              <a:solidFill>
                <a:schemeClr val="accent6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1881535"/>
            <a:ext cx="8726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ü"/>
            </a:pPr>
            <a:r>
              <a:rPr lang="fr-FR" dirty="0" smtClean="0">
                <a:solidFill>
                  <a:schemeClr val="accent4"/>
                </a:solidFill>
              </a:rPr>
              <a:t>Ecrire (EE / PE)</a:t>
            </a:r>
            <a:endParaRPr lang="fr-FR" dirty="0">
              <a:solidFill>
                <a:schemeClr val="accent4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-8193" y="2242477"/>
            <a:ext cx="8726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ü"/>
            </a:pPr>
            <a:r>
              <a:rPr lang="fr-FR" noProof="1" smtClean="0">
                <a:solidFill>
                  <a:srgbClr val="FF30FB"/>
                </a:solidFill>
              </a:rPr>
              <a:t>Interagir à l’oral (EOi / POi)</a:t>
            </a:r>
            <a:endParaRPr lang="fr-FR" noProof="1">
              <a:solidFill>
                <a:srgbClr val="FF30FB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-8193" y="2605123"/>
            <a:ext cx="8726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ü"/>
            </a:pPr>
            <a:r>
              <a:rPr lang="fr-FR" dirty="0" smtClean="0">
                <a:solidFill>
                  <a:schemeClr val="accent6"/>
                </a:solidFill>
              </a:rPr>
              <a:t>Interagir à l’écrit </a:t>
            </a:r>
            <a:r>
              <a:rPr lang="fr-FR" noProof="1" smtClean="0">
                <a:solidFill>
                  <a:schemeClr val="accent6"/>
                </a:solidFill>
              </a:rPr>
              <a:t>(EEi / PEi)</a:t>
            </a:r>
            <a:endParaRPr lang="fr-FR" noProof="1">
              <a:solidFill>
                <a:schemeClr val="accent6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-8193" y="2974455"/>
            <a:ext cx="8726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ü"/>
            </a:pPr>
            <a:r>
              <a:rPr lang="fr-FR" dirty="0" smtClean="0">
                <a:solidFill>
                  <a:srgbClr val="008000"/>
                </a:solidFill>
              </a:rPr>
              <a:t>Médiation: expliciter un discours lu / entendu à quelqu’un qui ne peut le comprendre </a:t>
            </a:r>
            <a:r>
              <a:rPr lang="fr-FR" dirty="0" smtClean="0">
                <a:solidFill>
                  <a:srgbClr val="0000FF"/>
                </a:solidFill>
              </a:rPr>
              <a:t> 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76902" y="3452991"/>
            <a:ext cx="79395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-&gt; prendre des notes, paraphraser, synthétiser un propos ou un dossier documentaire pour autrui</a:t>
            </a:r>
          </a:p>
          <a:p>
            <a:r>
              <a:rPr lang="fr-FR" sz="1200" dirty="0" smtClean="0"/>
              <a:t>-&gt; identifier des repères culturels inaccessibles à autrui et les lui rendre compréhensibles </a:t>
            </a:r>
          </a:p>
          <a:p>
            <a:r>
              <a:rPr lang="fr-FR" sz="1200" dirty="0" smtClean="0"/>
              <a:t>-&gt; traduire un texte écrit, interpréter un texte oral ou doubler une scène de film pour autrui</a:t>
            </a:r>
          </a:p>
          <a:p>
            <a:r>
              <a:rPr lang="fr-FR" sz="1200" dirty="0" smtClean="0"/>
              <a:t>-&gt; animer un travail collectif</a:t>
            </a:r>
          </a:p>
          <a:p>
            <a:r>
              <a:rPr lang="fr-FR" sz="1200" dirty="0" smtClean="0"/>
              <a:t>-&gt; faciliter la communication et la communication au sein d’un groupe </a:t>
            </a:r>
          </a:p>
          <a:p>
            <a:r>
              <a:rPr lang="fr-FR" sz="1200" dirty="0" smtClean="0"/>
              <a:t>-&gt; contribuer à des échanges interculturels etc.</a:t>
            </a:r>
            <a:endParaRPr lang="fr-FR" sz="1200" dirty="0"/>
          </a:p>
        </p:txBody>
      </p:sp>
      <p:sp>
        <p:nvSpPr>
          <p:cNvPr id="12" name="ZoneTexte 11"/>
          <p:cNvSpPr txBox="1"/>
          <p:nvPr/>
        </p:nvSpPr>
        <p:spPr>
          <a:xfrm>
            <a:off x="98323" y="4653320"/>
            <a:ext cx="8545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Etude de la langue qui insiste davantage sur:</a:t>
            </a:r>
            <a:endParaRPr lang="fr-FR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196645" y="5023819"/>
            <a:ext cx="85294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sz="1600" dirty="0" smtClean="0"/>
              <a:t>La maîtrise du vocabulaire (apprentissage régulier) </a:t>
            </a:r>
            <a:endParaRPr lang="fr-FR" sz="1600" dirty="0"/>
          </a:p>
        </p:txBody>
      </p:sp>
      <p:sp>
        <p:nvSpPr>
          <p:cNvPr id="14" name="ZoneTexte 13"/>
          <p:cNvSpPr txBox="1"/>
          <p:nvPr/>
        </p:nvSpPr>
        <p:spPr>
          <a:xfrm>
            <a:off x="196645" y="5337170"/>
            <a:ext cx="558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sz="1600" dirty="0" smtClean="0"/>
              <a:t>La correction grammaticale </a:t>
            </a:r>
            <a:endParaRPr lang="fr-FR" sz="1600" dirty="0"/>
          </a:p>
        </p:txBody>
      </p:sp>
      <p:sp>
        <p:nvSpPr>
          <p:cNvPr id="15" name="ZoneTexte 14"/>
          <p:cNvSpPr txBox="1"/>
          <p:nvPr/>
        </p:nvSpPr>
        <p:spPr>
          <a:xfrm>
            <a:off x="196645" y="5658714"/>
            <a:ext cx="7349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sz="1600" dirty="0" smtClean="0"/>
              <a:t>La maîtrise phonologique (articulation / prosodie / intelligibilité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196645" y="6028046"/>
            <a:ext cx="83000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sz="1600" dirty="0" smtClean="0"/>
              <a:t>La maîtrise de l’écriture (orthographe, syntaxe, ponctuation, mise en page)</a:t>
            </a:r>
            <a:endParaRPr lang="fr-FR" sz="1600" dirty="0"/>
          </a:p>
        </p:txBody>
      </p:sp>
      <p:sp>
        <p:nvSpPr>
          <p:cNvPr id="3" name="ZoneTexte 2"/>
          <p:cNvSpPr txBox="1"/>
          <p:nvPr/>
        </p:nvSpPr>
        <p:spPr>
          <a:xfrm>
            <a:off x="196645" y="6366600"/>
            <a:ext cx="8119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LVA</a:t>
            </a:r>
            <a:r>
              <a:rPr lang="fr-FR" dirty="0" smtClean="0">
                <a:solidFill>
                  <a:srgbClr val="FF0000"/>
                </a:solidFill>
              </a:rPr>
              <a:t> (ex LV1): Niveau B1 </a:t>
            </a:r>
            <a:r>
              <a:rPr lang="fr-FR" dirty="0" smtClean="0">
                <a:solidFill>
                  <a:srgbClr val="FF0000"/>
                </a:solidFill>
                <a:sym typeface="Wingdings"/>
              </a:rPr>
              <a:t> B2 		</a:t>
            </a:r>
            <a:r>
              <a:rPr lang="fr-FR" b="1" dirty="0" smtClean="0">
                <a:solidFill>
                  <a:srgbClr val="FF0000"/>
                </a:solidFill>
                <a:sym typeface="Wingdings"/>
              </a:rPr>
              <a:t>LVB </a:t>
            </a:r>
            <a:r>
              <a:rPr lang="fr-FR" dirty="0" smtClean="0">
                <a:solidFill>
                  <a:srgbClr val="FF0000"/>
                </a:solidFill>
                <a:sym typeface="Wingdings"/>
              </a:rPr>
              <a:t>(ex LV2): Niveau A2  B1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486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jd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Ajdacency.thmx</Template>
  <TotalTime>43</TotalTime>
  <Words>289</Words>
  <Application>Microsoft Macintosh PowerPoint</Application>
  <PresentationFormat>Présentation à l'écran (4:3)</PresentationFormat>
  <Paragraphs>32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Ajdacency</vt:lpstr>
      <vt:lpstr>Réforme du Lycée  Nouveaux programmes </vt:lpstr>
      <vt:lpstr>Les activités langagières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Réforme du Lycée  Nouveaux programmes </dc:title>
  <dc:creator>Aurore MOUGIN</dc:creator>
  <cp:lastModifiedBy>Aurore MOUGIN</cp:lastModifiedBy>
  <cp:revision>7</cp:revision>
  <dcterms:created xsi:type="dcterms:W3CDTF">2019-08-01T12:54:12Z</dcterms:created>
  <dcterms:modified xsi:type="dcterms:W3CDTF">2021-02-28T15:16:27Z</dcterms:modified>
</cp:coreProperties>
</file>