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2" r:id="rId8"/>
    <p:sldId id="268" r:id="rId9"/>
    <p:sldId id="267" r:id="rId10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0A66"/>
    <a:srgbClr val="FFC4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75" d="100"/>
          <a:sy n="175" d="100"/>
        </p:scale>
        <p:origin x="-3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F63B-1848-4B4F-BEB2-269F861CF256}" type="datetimeFigureOut">
              <a:rPr lang="fr-FR" smtClean="0"/>
              <a:t>28/02/21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EF58-8727-4848-B115-A6CC76671A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226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F63B-1848-4B4F-BEB2-269F861CF256}" type="datetimeFigureOut">
              <a:rPr lang="fr-FR" smtClean="0"/>
              <a:t>28/02/21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EF58-8727-4848-B115-A6CC76671A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8513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F63B-1848-4B4F-BEB2-269F861CF256}" type="datetimeFigureOut">
              <a:rPr lang="fr-FR" smtClean="0"/>
              <a:t>28/02/21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EF58-8727-4848-B115-A6CC76671A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4328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F63B-1848-4B4F-BEB2-269F861CF256}" type="datetimeFigureOut">
              <a:rPr lang="fr-FR" smtClean="0"/>
              <a:t>28/02/21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EF58-8727-4848-B115-A6CC76671A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8029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F63B-1848-4B4F-BEB2-269F861CF256}" type="datetimeFigureOut">
              <a:rPr lang="fr-FR" smtClean="0"/>
              <a:t>28/02/21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EF58-8727-4848-B115-A6CC76671A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4683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F63B-1848-4B4F-BEB2-269F861CF256}" type="datetimeFigureOut">
              <a:rPr lang="fr-FR" smtClean="0"/>
              <a:t>28/02/21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EF58-8727-4848-B115-A6CC76671A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0840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F63B-1848-4B4F-BEB2-269F861CF256}" type="datetimeFigureOut">
              <a:rPr lang="fr-FR" smtClean="0"/>
              <a:t>28/02/21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EF58-8727-4848-B115-A6CC76671A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7770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F63B-1848-4B4F-BEB2-269F861CF256}" type="datetimeFigureOut">
              <a:rPr lang="fr-FR" smtClean="0"/>
              <a:t>28/02/21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EF58-8727-4848-B115-A6CC76671A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2219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F63B-1848-4B4F-BEB2-269F861CF256}" type="datetimeFigureOut">
              <a:rPr lang="fr-FR" smtClean="0"/>
              <a:t>28/02/21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EF58-8727-4848-B115-A6CC76671A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6651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F63B-1848-4B4F-BEB2-269F861CF256}" type="datetimeFigureOut">
              <a:rPr lang="fr-FR" smtClean="0"/>
              <a:t>28/02/21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EF58-8727-4848-B115-A6CC76671A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2253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F63B-1848-4B4F-BEB2-269F861CF256}" type="datetimeFigureOut">
              <a:rPr lang="fr-FR" smtClean="0"/>
              <a:t>28/02/21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EF58-8727-4848-B115-A6CC76671A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3592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4F63B-1848-4B4F-BEB2-269F861CF256}" type="datetimeFigureOut">
              <a:rPr lang="fr-FR" smtClean="0"/>
              <a:t>28/02/21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9EF58-8727-4848-B115-A6CC76671A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8698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Diapo 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85"/>
            <a:ext cx="9144000" cy="679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169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Diapo 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5025" cy="6858000"/>
          </a:xfrm>
          <a:prstGeom prst="rect">
            <a:avLst/>
          </a:prstGeom>
        </p:spPr>
      </p:pic>
      <p:sp>
        <p:nvSpPr>
          <p:cNvPr id="5" name="Rectangle à coins arrondis 4"/>
          <p:cNvSpPr/>
          <p:nvPr/>
        </p:nvSpPr>
        <p:spPr>
          <a:xfrm>
            <a:off x="294968" y="5743676"/>
            <a:ext cx="1499419" cy="38509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660066"/>
                </a:solidFill>
                <a:latin typeface="Candara"/>
                <a:cs typeface="Candara"/>
              </a:rPr>
              <a:t>Sur plusieurs semaines</a:t>
            </a:r>
            <a:endParaRPr lang="fr-FR" sz="1400" b="1" dirty="0">
              <a:solidFill>
                <a:srgbClr val="660066"/>
              </a:solidFill>
              <a:latin typeface="Candara"/>
              <a:cs typeface="Candara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2212258" y="5743676"/>
            <a:ext cx="1712452" cy="1048773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660066"/>
                </a:solidFill>
                <a:latin typeface="Candara"/>
                <a:cs typeface="Candara"/>
              </a:rPr>
              <a:t>Séquences thématiques autour des axes d’étude</a:t>
            </a:r>
          </a:p>
          <a:p>
            <a:pPr algn="ctr"/>
            <a:r>
              <a:rPr lang="fr-FR" sz="1400" b="1" dirty="0" smtClean="0">
                <a:solidFill>
                  <a:srgbClr val="660066"/>
                </a:solidFill>
                <a:latin typeface="Candara"/>
                <a:cs typeface="Candara"/>
              </a:rPr>
              <a:t>toute l’année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6912078" y="5743676"/>
            <a:ext cx="1712452" cy="1048773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660066"/>
                </a:solidFill>
                <a:latin typeface="Candara"/>
                <a:cs typeface="Candara"/>
              </a:rPr>
              <a:t>Séquences thématiques autour des axes d’étude</a:t>
            </a:r>
          </a:p>
          <a:p>
            <a:pPr algn="ctr"/>
            <a:r>
              <a:rPr lang="fr-FR" sz="1400" b="1" dirty="0">
                <a:solidFill>
                  <a:srgbClr val="660066"/>
                </a:solidFill>
                <a:latin typeface="Candara"/>
                <a:cs typeface="Candara"/>
              </a:rPr>
              <a:t>t</a:t>
            </a:r>
            <a:r>
              <a:rPr lang="fr-FR" sz="1400" b="1" dirty="0" smtClean="0">
                <a:solidFill>
                  <a:srgbClr val="660066"/>
                </a:solidFill>
                <a:latin typeface="Candara"/>
                <a:cs typeface="Candara"/>
              </a:rPr>
              <a:t>oute l’année</a:t>
            </a:r>
            <a:endParaRPr lang="fr-FR" sz="1400" b="1" dirty="0">
              <a:solidFill>
                <a:srgbClr val="660066"/>
              </a:solidFill>
              <a:latin typeface="Candara"/>
              <a:cs typeface="Candara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08000" y="3777226"/>
            <a:ext cx="38755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noProof="1" smtClean="0">
                <a:solidFill>
                  <a:srgbClr val="660066"/>
                </a:solidFill>
              </a:rPr>
              <a:t>3 axes d’étude</a:t>
            </a:r>
          </a:p>
          <a:p>
            <a:pPr marL="285750" indent="-285750">
              <a:buFontTx/>
              <a:buChar char="-"/>
            </a:pPr>
            <a:r>
              <a:rPr lang="fr-FR" sz="1400" noProof="1" smtClean="0">
                <a:solidFill>
                  <a:srgbClr val="660066"/>
                </a:solidFill>
              </a:rPr>
              <a:t>L’imagination créatrice et visionnaire</a:t>
            </a:r>
          </a:p>
          <a:p>
            <a:pPr marL="285750" indent="-285750">
              <a:buFontTx/>
              <a:buChar char="-"/>
            </a:pPr>
            <a:r>
              <a:rPr lang="fr-FR" sz="1400" noProof="1" smtClean="0">
                <a:solidFill>
                  <a:srgbClr val="660066"/>
                </a:solidFill>
              </a:rPr>
              <a:t>Imaginaires effrayants</a:t>
            </a:r>
          </a:p>
          <a:p>
            <a:pPr marL="285750" indent="-285750">
              <a:buFontTx/>
              <a:buChar char="-"/>
            </a:pPr>
            <a:r>
              <a:rPr lang="fr-FR" sz="1400" noProof="1" smtClean="0">
                <a:solidFill>
                  <a:srgbClr val="660066"/>
                </a:solidFill>
              </a:rPr>
              <a:t>Utopies et Dystopies</a:t>
            </a:r>
            <a:endParaRPr lang="fr-FR" sz="1400" noProof="1">
              <a:solidFill>
                <a:srgbClr val="660066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904658" y="3777226"/>
            <a:ext cx="38755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noProof="1" smtClean="0">
                <a:solidFill>
                  <a:srgbClr val="660066"/>
                </a:solidFill>
              </a:rPr>
              <a:t>3 axes d’étude</a:t>
            </a:r>
          </a:p>
          <a:p>
            <a:pPr marL="285750" indent="-285750">
              <a:buFontTx/>
              <a:buChar char="-"/>
            </a:pPr>
            <a:r>
              <a:rPr lang="fr-FR" sz="1400" noProof="1" smtClean="0">
                <a:solidFill>
                  <a:srgbClr val="660066"/>
                </a:solidFill>
              </a:rPr>
              <a:t>L’amour et l’amitié</a:t>
            </a:r>
          </a:p>
          <a:p>
            <a:pPr marL="285750" indent="-285750">
              <a:buFontTx/>
              <a:buChar char="-"/>
            </a:pPr>
            <a:r>
              <a:rPr lang="fr-FR" sz="1400" noProof="1" smtClean="0">
                <a:solidFill>
                  <a:srgbClr val="660066"/>
                </a:solidFill>
              </a:rPr>
              <a:t>Relation entre l’individu et le groupe</a:t>
            </a:r>
          </a:p>
          <a:p>
            <a:pPr marL="285750" indent="-285750">
              <a:buFontTx/>
              <a:buChar char="-"/>
            </a:pPr>
            <a:r>
              <a:rPr lang="fr-FR" sz="1400" noProof="1" smtClean="0">
                <a:solidFill>
                  <a:srgbClr val="660066"/>
                </a:solidFill>
              </a:rPr>
              <a:t>La confrontation à la différence </a:t>
            </a:r>
            <a:endParaRPr lang="fr-FR" sz="1400" noProof="1">
              <a:solidFill>
                <a:srgbClr val="660066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3433097" y="1056968"/>
            <a:ext cx="2458064" cy="540774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660066"/>
                </a:solidFill>
                <a:latin typeface="Big Caslon"/>
                <a:cs typeface="Big Caslon"/>
              </a:rPr>
              <a:t>4</a:t>
            </a:r>
            <a:r>
              <a:rPr lang="fr-FR" sz="2400" b="1" dirty="0" smtClean="0">
                <a:solidFill>
                  <a:srgbClr val="660066"/>
                </a:solidFill>
                <a:latin typeface="Big Caslon"/>
                <a:cs typeface="Big Caslon"/>
              </a:rPr>
              <a:t>h semaine</a:t>
            </a:r>
            <a:endParaRPr lang="fr-FR" sz="2400" b="1" dirty="0">
              <a:solidFill>
                <a:srgbClr val="660066"/>
              </a:solidFill>
              <a:latin typeface="Big Caslon"/>
              <a:cs typeface="Big Caslon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5000512" y="5785143"/>
            <a:ext cx="1499419" cy="38509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660066"/>
                </a:solidFill>
                <a:latin typeface="Candara"/>
                <a:cs typeface="Candara"/>
              </a:rPr>
              <a:t>Sur plusieurs semaines</a:t>
            </a:r>
            <a:endParaRPr lang="fr-FR" sz="1400" b="1" dirty="0">
              <a:solidFill>
                <a:srgbClr val="660066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473775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/>
      <p:bldP spid="11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Diapo 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ZoneTexte 12"/>
          <p:cNvSpPr txBox="1"/>
          <p:nvPr/>
        </p:nvSpPr>
        <p:spPr>
          <a:xfrm rot="21045050">
            <a:off x="42531" y="257060"/>
            <a:ext cx="1447799" cy="369332"/>
          </a:xfrm>
          <a:prstGeom prst="rect">
            <a:avLst/>
          </a:prstGeom>
          <a:solidFill>
            <a:srgbClr val="FFC41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Marker Felt"/>
                <a:cs typeface="Marker Felt"/>
              </a:rPr>
              <a:t>Terminale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174309" y="2689248"/>
            <a:ext cx="2705952" cy="1311425"/>
          </a:xfrm>
          <a:prstGeom prst="roundRect">
            <a:avLst/>
          </a:prstGeom>
          <a:gradFill>
            <a:gsLst>
              <a:gs pos="99000">
                <a:schemeClr val="bg1">
                  <a:lumMod val="6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effectLst>
            <a:glow rad="101600">
              <a:schemeClr val="bg1">
                <a:lumMod val="65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rgbClr val="660066"/>
                </a:solidFill>
                <a:latin typeface="Lucida Fax"/>
                <a:cs typeface="Lucida Fax"/>
              </a:rPr>
              <a:t>Arts et débats d’idées</a:t>
            </a:r>
          </a:p>
          <a:p>
            <a:pPr algn="ctr"/>
            <a:r>
              <a:rPr lang="fr-FR" sz="1600" dirty="0" smtClean="0">
                <a:solidFill>
                  <a:schemeClr val="accent5">
                    <a:lumMod val="75000"/>
                  </a:schemeClr>
                </a:solidFill>
                <a:latin typeface="Lucida Fax"/>
                <a:cs typeface="Lucida Fax"/>
              </a:rPr>
              <a:t>3 axes d’étude:</a:t>
            </a:r>
          </a:p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chemeClr val="accent5">
                    <a:lumMod val="75000"/>
                  </a:schemeClr>
                </a:solidFill>
                <a:latin typeface="Lucida Fax"/>
                <a:cs typeface="Lucida Fax"/>
              </a:rPr>
              <a:t>Art et contestation</a:t>
            </a:r>
          </a:p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chemeClr val="accent5">
                    <a:lumMod val="75000"/>
                  </a:schemeClr>
                </a:solidFill>
                <a:latin typeface="Lucida Fax"/>
                <a:cs typeface="Lucida Fax"/>
              </a:rPr>
              <a:t>L’art qui fait débat</a:t>
            </a:r>
          </a:p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chemeClr val="accent5">
                    <a:lumMod val="75000"/>
                  </a:schemeClr>
                </a:solidFill>
                <a:latin typeface="Lucida Fax"/>
                <a:cs typeface="Lucida Fax"/>
              </a:rPr>
              <a:t>L’art du débat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2979867" y="2548146"/>
            <a:ext cx="3162477" cy="1992037"/>
          </a:xfrm>
          <a:prstGeom prst="roundRect">
            <a:avLst/>
          </a:prstGeom>
          <a:gradFill>
            <a:gsLst>
              <a:gs pos="99000">
                <a:schemeClr val="bg1">
                  <a:lumMod val="6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effectLst>
            <a:glow rad="101600">
              <a:schemeClr val="bg1">
                <a:lumMod val="65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rgbClr val="660066"/>
                </a:solidFill>
                <a:latin typeface="Lucida Fax"/>
                <a:cs typeface="Lucida Fax"/>
              </a:rPr>
              <a:t>Expression et construction de soi</a:t>
            </a:r>
          </a:p>
          <a:p>
            <a:pPr algn="ctr"/>
            <a:r>
              <a:rPr lang="fr-FR" sz="1600" dirty="0" smtClean="0">
                <a:solidFill>
                  <a:schemeClr val="accent5">
                    <a:lumMod val="75000"/>
                  </a:schemeClr>
                </a:solidFill>
                <a:latin typeface="Lucida Fax"/>
                <a:cs typeface="Lucida Fax"/>
              </a:rPr>
              <a:t>3 axes d’étude:</a:t>
            </a:r>
          </a:p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chemeClr val="accent5">
                    <a:lumMod val="75000"/>
                  </a:schemeClr>
                </a:solidFill>
                <a:latin typeface="Lucida Fax"/>
                <a:cs typeface="Lucida Fax"/>
              </a:rPr>
              <a:t>Expression des émotions</a:t>
            </a:r>
          </a:p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chemeClr val="accent5">
                    <a:lumMod val="75000"/>
                  </a:schemeClr>
                </a:solidFill>
                <a:latin typeface="Lucida Fax"/>
                <a:cs typeface="Lucida Fax"/>
              </a:rPr>
              <a:t>Mise en scène de soi</a:t>
            </a:r>
          </a:p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chemeClr val="accent5">
                    <a:lumMod val="75000"/>
                  </a:schemeClr>
                </a:solidFill>
                <a:latin typeface="Lucida Fax"/>
                <a:cs typeface="Lucida Fax"/>
              </a:rPr>
              <a:t>Initiation, apprentissage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6233649" y="2664348"/>
            <a:ext cx="2910351" cy="1759632"/>
          </a:xfrm>
          <a:prstGeom prst="roundRect">
            <a:avLst/>
          </a:prstGeom>
          <a:gradFill>
            <a:gsLst>
              <a:gs pos="99000">
                <a:schemeClr val="bg1">
                  <a:lumMod val="6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effectLst>
            <a:glow rad="101600">
              <a:schemeClr val="bg1">
                <a:lumMod val="65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rgbClr val="660066"/>
                </a:solidFill>
                <a:latin typeface="Lucida Fax"/>
                <a:cs typeface="Lucida Fax"/>
              </a:rPr>
              <a:t>Voyages, territoire, frontières</a:t>
            </a:r>
          </a:p>
          <a:p>
            <a:pPr algn="ctr"/>
            <a:r>
              <a:rPr lang="fr-FR" sz="1600" dirty="0" smtClean="0">
                <a:solidFill>
                  <a:schemeClr val="accent5">
                    <a:lumMod val="75000"/>
                  </a:schemeClr>
                </a:solidFill>
                <a:latin typeface="Lucida Fax"/>
                <a:cs typeface="Lucida Fax"/>
              </a:rPr>
              <a:t>3 axes d’étude:</a:t>
            </a:r>
          </a:p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chemeClr val="accent5">
                    <a:lumMod val="75000"/>
                  </a:schemeClr>
                </a:solidFill>
                <a:latin typeface="Lucida Fax"/>
                <a:cs typeface="Lucida Fax"/>
              </a:rPr>
              <a:t>Exploration et aventure</a:t>
            </a:r>
          </a:p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chemeClr val="accent5">
                    <a:lumMod val="75000"/>
                  </a:schemeClr>
                </a:solidFill>
                <a:latin typeface="Lucida Fax"/>
                <a:cs typeface="Lucida Fax"/>
              </a:rPr>
              <a:t>Ancrages et héritages</a:t>
            </a:r>
          </a:p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chemeClr val="accent5">
                    <a:lumMod val="75000"/>
                  </a:schemeClr>
                </a:solidFill>
                <a:latin typeface="Lucida Fax"/>
                <a:cs typeface="Lucida Fax"/>
              </a:rPr>
              <a:t>Migration et exil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3433097" y="1099760"/>
            <a:ext cx="2458064" cy="540774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660066"/>
                </a:solidFill>
                <a:latin typeface="Big Caslon"/>
                <a:cs typeface="Big Caslon"/>
              </a:rPr>
              <a:t>6h semaine</a:t>
            </a:r>
            <a:endParaRPr lang="fr-FR" sz="2400" b="1" dirty="0">
              <a:solidFill>
                <a:srgbClr val="660066"/>
              </a:solidFill>
              <a:latin typeface="Big Caslon"/>
              <a:cs typeface="Big Caslon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174309" y="4565083"/>
            <a:ext cx="1178667" cy="937918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rgbClr val="660066"/>
                </a:solidFill>
              </a:rPr>
              <a:t>1 œuvre complète OU 1 œuvre filmique intégrale</a:t>
            </a:r>
            <a:endParaRPr lang="fr-FR" sz="1200" b="1" dirty="0">
              <a:solidFill>
                <a:srgbClr val="660066"/>
              </a:solidFill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3029670" y="4858586"/>
            <a:ext cx="1178667" cy="937918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rgbClr val="660066"/>
                </a:solidFill>
              </a:rPr>
              <a:t>1 œuvre complète OU 1 œuvre filmique intégrale</a:t>
            </a:r>
            <a:endParaRPr lang="fr-FR" sz="1200" b="1" dirty="0">
              <a:solidFill>
                <a:srgbClr val="660066"/>
              </a:solidFill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6303044" y="4858586"/>
            <a:ext cx="1178667" cy="937918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rgbClr val="660066"/>
                </a:solidFill>
              </a:rPr>
              <a:t>1 œuvre complète OU 1 œuvre filmique intégrale</a:t>
            </a:r>
            <a:endParaRPr lang="fr-FR" sz="1200" b="1" dirty="0">
              <a:solidFill>
                <a:srgbClr val="660066"/>
              </a:solidFill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1532861" y="4589984"/>
            <a:ext cx="1178667" cy="937918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rgbClr val="660066"/>
                </a:solidFill>
              </a:rPr>
              <a:t>Des extraits (séquences sur axes d’étude)</a:t>
            </a:r>
            <a:endParaRPr lang="fr-FR" sz="1200" b="1" dirty="0">
              <a:solidFill>
                <a:srgbClr val="660066"/>
              </a:solidFill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4797936" y="4844983"/>
            <a:ext cx="1178667" cy="937918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rgbClr val="660066"/>
                </a:solidFill>
              </a:rPr>
              <a:t>Des extraits (séquences sur axes d’étude)</a:t>
            </a:r>
            <a:endParaRPr lang="fr-FR" sz="1200" b="1" dirty="0">
              <a:solidFill>
                <a:srgbClr val="660066"/>
              </a:solidFill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7811005" y="4869884"/>
            <a:ext cx="1178667" cy="937918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rgbClr val="660066"/>
                </a:solidFill>
              </a:rPr>
              <a:t>Des extraits (séquences sur axes d’étude)</a:t>
            </a:r>
            <a:endParaRPr lang="fr-FR" sz="1200" b="1" dirty="0">
              <a:solidFill>
                <a:srgbClr val="660066"/>
              </a:solidFill>
            </a:endParaRPr>
          </a:p>
        </p:txBody>
      </p:sp>
      <p:cxnSp>
        <p:nvCxnSpPr>
          <p:cNvPr id="25" name="Connecteur droit 24"/>
          <p:cNvCxnSpPr/>
          <p:nvPr/>
        </p:nvCxnSpPr>
        <p:spPr>
          <a:xfrm flipH="1">
            <a:off x="2017013" y="2265941"/>
            <a:ext cx="788544" cy="4233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>
            <a:endCxn id="15" idx="0"/>
          </p:cNvCxnSpPr>
          <p:nvPr/>
        </p:nvCxnSpPr>
        <p:spPr>
          <a:xfrm flipH="1">
            <a:off x="4561106" y="2265941"/>
            <a:ext cx="12450" cy="2822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6303044" y="2265941"/>
            <a:ext cx="993065" cy="3984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>
            <a:endCxn id="18" idx="0"/>
          </p:cNvCxnSpPr>
          <p:nvPr/>
        </p:nvCxnSpPr>
        <p:spPr>
          <a:xfrm flipH="1">
            <a:off x="763643" y="4067074"/>
            <a:ext cx="464826" cy="4980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1228469" y="4067074"/>
            <a:ext cx="589333" cy="4731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>
            <a:endCxn id="19" idx="0"/>
          </p:cNvCxnSpPr>
          <p:nvPr/>
        </p:nvCxnSpPr>
        <p:spPr>
          <a:xfrm flipH="1">
            <a:off x="3619004" y="4589984"/>
            <a:ext cx="771942" cy="2686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4390946" y="4565083"/>
            <a:ext cx="871549" cy="279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H="1">
            <a:off x="6988992" y="4423980"/>
            <a:ext cx="492719" cy="4210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7705824" y="4423980"/>
            <a:ext cx="685947" cy="4459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406723" y="5932305"/>
            <a:ext cx="3502796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2C0A66"/>
                </a:solidFill>
                <a:sym typeface="Wingdings"/>
              </a:rPr>
              <a:t> </a:t>
            </a:r>
            <a:r>
              <a:rPr lang="fr-FR" b="1" dirty="0" smtClean="0">
                <a:solidFill>
                  <a:srgbClr val="2C0A66"/>
                </a:solidFill>
                <a:latin typeface="Bell MT"/>
                <a:cs typeface="Bell MT"/>
              </a:rPr>
              <a:t>2 œuvres littéraires et 1 œuvre filmique intégrales</a:t>
            </a:r>
            <a:endParaRPr lang="fr-FR" b="1" dirty="0">
              <a:solidFill>
                <a:srgbClr val="2C0A66"/>
              </a:solidFill>
              <a:latin typeface="Bell MT"/>
              <a:cs typeface="Bell MT"/>
            </a:endParaRPr>
          </a:p>
        </p:txBody>
      </p:sp>
    </p:spTree>
    <p:extLst>
      <p:ext uri="{BB962C8B-B14F-4D97-AF65-F5344CB8AC3E}">
        <p14:creationId xmlns:p14="http://schemas.microsoft.com/office/powerpoint/2010/main" val="521178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Diapo 3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72" y="-81935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163097" y="3498645"/>
            <a:ext cx="1319161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accent4">
                    <a:lumMod val="75000"/>
                  </a:schemeClr>
                </a:solidFill>
                <a:latin typeface="Cooper Black"/>
                <a:cs typeface="Cooper Black"/>
              </a:rPr>
              <a:t>LLCE</a:t>
            </a:r>
            <a:endParaRPr lang="fr-FR" sz="2400" dirty="0">
              <a:solidFill>
                <a:schemeClr val="accent4">
                  <a:lumMod val="75000"/>
                </a:schemeClr>
              </a:solidFill>
              <a:latin typeface="Cooper Black"/>
              <a:cs typeface="Cooper Black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895690" y="3655735"/>
            <a:ext cx="1319161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accent4">
                    <a:lumMod val="75000"/>
                  </a:schemeClr>
                </a:solidFill>
                <a:latin typeface="Cooper Black"/>
                <a:cs typeface="Cooper Black"/>
              </a:rPr>
              <a:t>LLCE</a:t>
            </a:r>
            <a:endParaRPr lang="fr-FR" sz="2400" dirty="0">
              <a:solidFill>
                <a:schemeClr val="accent4">
                  <a:lumMod val="75000"/>
                </a:schemeClr>
              </a:solidFill>
              <a:latin typeface="Cooper Black"/>
              <a:cs typeface="Cooper Black"/>
            </a:endParaRPr>
          </a:p>
        </p:txBody>
      </p:sp>
      <p:sp>
        <p:nvSpPr>
          <p:cNvPr id="2" name="ZoneTexte 1"/>
          <p:cNvSpPr txBox="1"/>
          <p:nvPr/>
        </p:nvSpPr>
        <p:spPr>
          <a:xfrm rot="20972351">
            <a:off x="148581" y="2400845"/>
            <a:ext cx="1204452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 rot="642263">
            <a:off x="7734710" y="2630129"/>
            <a:ext cx="1220838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 rot="21077900">
            <a:off x="0" y="2320736"/>
            <a:ext cx="1474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Note de contrôle continu</a:t>
            </a:r>
            <a:endParaRPr lang="fr-FR" sz="1400" dirty="0"/>
          </a:p>
        </p:txBody>
      </p:sp>
      <p:sp>
        <p:nvSpPr>
          <p:cNvPr id="8" name="ZoneTexte 7"/>
          <p:cNvSpPr txBox="1"/>
          <p:nvPr/>
        </p:nvSpPr>
        <p:spPr>
          <a:xfrm rot="386642">
            <a:off x="7633776" y="2625755"/>
            <a:ext cx="14748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noProof="1" smtClean="0"/>
              <a:t>Coeff </a:t>
            </a:r>
            <a:r>
              <a:rPr lang="fr-FR" sz="1400" dirty="0" smtClean="0"/>
              <a:t>16</a:t>
            </a:r>
            <a:endParaRPr lang="fr-FR" sz="1400" dirty="0"/>
          </a:p>
        </p:txBody>
      </p:sp>
      <p:sp>
        <p:nvSpPr>
          <p:cNvPr id="9" name="ZoneTexte 8"/>
          <p:cNvSpPr txBox="1"/>
          <p:nvPr/>
        </p:nvSpPr>
        <p:spPr>
          <a:xfrm>
            <a:off x="1298726" y="4994159"/>
            <a:ext cx="1621614" cy="40011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660066"/>
                </a:solidFill>
                <a:latin typeface="Bookman Old Style"/>
                <a:cs typeface="Bookman Old Style"/>
              </a:rPr>
              <a:t>Oral</a:t>
            </a:r>
            <a:endParaRPr lang="fr-FR" sz="2000" b="1" dirty="0">
              <a:solidFill>
                <a:srgbClr val="660066"/>
              </a:solidFill>
              <a:latin typeface="Bookman Old Style"/>
              <a:cs typeface="Bookman Old Style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103528" y="4545896"/>
            <a:ext cx="774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660066"/>
                </a:solidFill>
              </a:rPr>
              <a:t>50%</a:t>
            </a:r>
            <a:endParaRPr lang="fr-FR" b="1" dirty="0">
              <a:solidFill>
                <a:srgbClr val="660066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079605" y="5405233"/>
            <a:ext cx="774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660066"/>
                </a:solidFill>
              </a:rPr>
              <a:t>50%</a:t>
            </a:r>
            <a:endParaRPr lang="fr-FR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031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Diapo 4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9125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768258" y="1261807"/>
            <a:ext cx="99141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604A7B"/>
                </a:solidFill>
                <a:latin typeface="Cooper Black"/>
                <a:cs typeface="Cooper Black"/>
              </a:rPr>
              <a:t>   LLCE</a:t>
            </a:r>
            <a:endParaRPr lang="fr-FR" dirty="0">
              <a:solidFill>
                <a:srgbClr val="604A7B"/>
              </a:solidFill>
              <a:latin typeface="Cooper Black"/>
              <a:cs typeface="Cooper Black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78938" y="3056771"/>
            <a:ext cx="7135397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660066"/>
                </a:solidFill>
                <a:latin typeface="Bookman Old Style"/>
                <a:cs typeface="Bookman Old Style"/>
              </a:rPr>
              <a:t>Oral qui s’appuie sur un dossier personnel présenté par le candidat</a:t>
            </a:r>
            <a:endParaRPr lang="fr-FR" b="1" dirty="0">
              <a:solidFill>
                <a:srgbClr val="660066"/>
              </a:solidFill>
              <a:latin typeface="Bookman Old Style"/>
              <a:cs typeface="Bookman Old Style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78939" y="3707089"/>
            <a:ext cx="6087806" cy="249299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400" b="1" dirty="0" smtClean="0">
                <a:latin typeface="Candara"/>
                <a:cs typeface="Candara"/>
              </a:rPr>
              <a:t>Dossier </a:t>
            </a:r>
            <a:r>
              <a:rPr lang="fr-FR" sz="1400" dirty="0" smtClean="0">
                <a:latin typeface="Candara"/>
                <a:cs typeface="Candara"/>
              </a:rPr>
              <a:t> visé par le professeur de l’année de 1</a:t>
            </a:r>
            <a:r>
              <a:rPr lang="fr-FR" sz="1400" baseline="30000" dirty="0" smtClean="0">
                <a:latin typeface="Candara"/>
                <a:cs typeface="Candara"/>
              </a:rPr>
              <a:t>ère</a:t>
            </a:r>
            <a:endParaRPr lang="fr-FR" sz="1400" dirty="0" smtClean="0">
              <a:latin typeface="Candara"/>
              <a:cs typeface="Candara"/>
            </a:endParaRPr>
          </a:p>
          <a:p>
            <a:pPr marL="285750" indent="-285750">
              <a:buFontTx/>
              <a:buChar char="-"/>
            </a:pPr>
            <a:r>
              <a:rPr lang="fr-FR" sz="1400" dirty="0">
                <a:latin typeface="Candara"/>
                <a:cs typeface="Candara"/>
              </a:rPr>
              <a:t>S</a:t>
            </a:r>
            <a:r>
              <a:rPr lang="fr-FR" sz="1400" dirty="0" smtClean="0">
                <a:latin typeface="Candara"/>
                <a:cs typeface="Candara"/>
              </a:rPr>
              <a:t>e rattachant à </a:t>
            </a:r>
            <a:r>
              <a:rPr lang="fr-FR" sz="1400" b="1" dirty="0" smtClean="0">
                <a:latin typeface="Candara"/>
                <a:cs typeface="Candara"/>
              </a:rPr>
              <a:t>une des </a:t>
            </a:r>
            <a:r>
              <a:rPr lang="fr-FR" sz="1400" b="1" dirty="0" smtClean="0">
                <a:solidFill>
                  <a:srgbClr val="660066"/>
                </a:solidFill>
                <a:latin typeface="Candara"/>
                <a:cs typeface="Candara"/>
              </a:rPr>
              <a:t>deux </a:t>
            </a:r>
            <a:r>
              <a:rPr lang="fr-FR" sz="1400" b="1" dirty="0" smtClean="0">
                <a:latin typeface="Candara"/>
                <a:cs typeface="Candara"/>
              </a:rPr>
              <a:t>thématiques </a:t>
            </a:r>
            <a:r>
              <a:rPr lang="fr-FR" sz="1400" dirty="0" smtClean="0">
                <a:latin typeface="Candara"/>
                <a:cs typeface="Candara"/>
              </a:rPr>
              <a:t>du programme de 1</a:t>
            </a:r>
            <a:r>
              <a:rPr lang="fr-FR" sz="1400" baseline="30000" dirty="0" smtClean="0">
                <a:latin typeface="Candara"/>
                <a:cs typeface="Candara"/>
              </a:rPr>
              <a:t>ère</a:t>
            </a:r>
            <a:r>
              <a:rPr lang="fr-FR" sz="1400" dirty="0" smtClean="0">
                <a:latin typeface="Candara"/>
                <a:cs typeface="Candara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fr-FR" sz="1400" b="1" dirty="0" smtClean="0">
                <a:latin typeface="Candara"/>
                <a:cs typeface="Candara"/>
              </a:rPr>
              <a:t>10 min </a:t>
            </a:r>
            <a:r>
              <a:rPr lang="fr-FR" sz="1400" dirty="0" smtClean="0">
                <a:latin typeface="Candara"/>
                <a:cs typeface="Candara"/>
              </a:rPr>
              <a:t>de </a:t>
            </a:r>
            <a:r>
              <a:rPr lang="fr-FR" sz="1400" b="1" dirty="0" smtClean="0">
                <a:latin typeface="Candara"/>
                <a:cs typeface="Candara"/>
              </a:rPr>
              <a:t>présentation du dossier </a:t>
            </a:r>
            <a:r>
              <a:rPr lang="fr-FR" sz="1400" dirty="0" smtClean="0">
                <a:latin typeface="Candara"/>
                <a:cs typeface="Candara"/>
              </a:rPr>
              <a:t>(justification des choix, logique interne) + </a:t>
            </a:r>
            <a:r>
              <a:rPr lang="fr-FR" sz="1400" b="1" dirty="0" smtClean="0">
                <a:latin typeface="Candara"/>
                <a:cs typeface="Candara"/>
              </a:rPr>
              <a:t>10 min </a:t>
            </a:r>
            <a:r>
              <a:rPr lang="fr-FR" sz="1400" dirty="0" smtClean="0">
                <a:latin typeface="Candara"/>
                <a:cs typeface="Candara"/>
              </a:rPr>
              <a:t>d’</a:t>
            </a:r>
            <a:r>
              <a:rPr lang="fr-FR" sz="1400" b="1" dirty="0" smtClean="0">
                <a:latin typeface="Candara"/>
                <a:cs typeface="Candara"/>
              </a:rPr>
              <a:t>interaction</a:t>
            </a:r>
            <a:r>
              <a:rPr lang="fr-FR" sz="1400" dirty="0" smtClean="0">
                <a:latin typeface="Candara"/>
                <a:cs typeface="Candara"/>
              </a:rPr>
              <a:t> avec l’examinateur</a:t>
            </a:r>
            <a:endParaRPr lang="fr-FR" sz="1400" b="1" dirty="0" smtClean="0">
              <a:latin typeface="Candara"/>
              <a:cs typeface="Candara"/>
            </a:endParaRPr>
          </a:p>
          <a:p>
            <a:pPr marL="285750" indent="-285750">
              <a:buFontTx/>
              <a:buChar char="-"/>
            </a:pPr>
            <a:r>
              <a:rPr lang="fr-FR" sz="1400" b="1" dirty="0" smtClean="0">
                <a:latin typeface="Candara"/>
                <a:cs typeface="Candara"/>
              </a:rPr>
              <a:t>De 3 à 5 documents textuels et/ou iconographiques (personnels ou étudiés en classe): </a:t>
            </a:r>
          </a:p>
          <a:p>
            <a:pPr marL="285750" indent="-285750">
              <a:buFont typeface="Wingdings" charset="2"/>
              <a:buChar char="ü"/>
            </a:pPr>
            <a:r>
              <a:rPr lang="fr-FR" sz="1200" b="1" dirty="0" smtClean="0">
                <a:solidFill>
                  <a:srgbClr val="660066"/>
                </a:solidFill>
                <a:latin typeface="Candara"/>
                <a:cs typeface="Candara"/>
              </a:rPr>
              <a:t>Une </a:t>
            </a:r>
            <a:r>
              <a:rPr lang="fr-FR" sz="1200" b="1" dirty="0" smtClean="0">
                <a:latin typeface="Candara"/>
                <a:cs typeface="Candara"/>
              </a:rPr>
              <a:t>des œuvres intégrales étudiées en classe de 1</a:t>
            </a:r>
            <a:r>
              <a:rPr lang="fr-FR" sz="1200" b="1" baseline="30000" dirty="0" smtClean="0">
                <a:latin typeface="Candara"/>
                <a:cs typeface="Candara"/>
              </a:rPr>
              <a:t>ère</a:t>
            </a:r>
            <a:r>
              <a:rPr lang="fr-FR" sz="1200" b="1" dirty="0" smtClean="0">
                <a:latin typeface="Candara"/>
                <a:cs typeface="Candara"/>
              </a:rPr>
              <a:t> </a:t>
            </a:r>
            <a:r>
              <a:rPr lang="fr-FR" sz="1200" dirty="0" smtClean="0">
                <a:latin typeface="Candara"/>
                <a:cs typeface="Candara"/>
              </a:rPr>
              <a:t>(matérialisée par un extrait ou une illustration)</a:t>
            </a:r>
            <a:endParaRPr lang="fr-FR" sz="1200" b="1" dirty="0" smtClean="0">
              <a:latin typeface="Candara"/>
              <a:cs typeface="Candara"/>
            </a:endParaRPr>
          </a:p>
          <a:p>
            <a:pPr marL="285750" indent="-285750">
              <a:buFont typeface="Wingdings" charset="2"/>
              <a:buChar char="ü"/>
            </a:pPr>
            <a:r>
              <a:rPr lang="fr-FR" sz="1200" b="1" dirty="0" smtClean="0">
                <a:solidFill>
                  <a:srgbClr val="660066"/>
                </a:solidFill>
                <a:latin typeface="Candara"/>
                <a:cs typeface="Candara"/>
              </a:rPr>
              <a:t>Au moins 1 </a:t>
            </a:r>
            <a:r>
              <a:rPr lang="fr-FR" sz="1200" b="1" dirty="0" smtClean="0">
                <a:latin typeface="Candara"/>
                <a:cs typeface="Candara"/>
              </a:rPr>
              <a:t>texte littéraire (sans se limiter au genre romanesque)</a:t>
            </a:r>
          </a:p>
          <a:p>
            <a:pPr marL="285750" indent="-285750">
              <a:buFont typeface="Wingdings" charset="2"/>
              <a:buChar char="ü"/>
            </a:pPr>
            <a:r>
              <a:rPr lang="fr-FR" sz="1200" b="1" dirty="0" smtClean="0">
                <a:solidFill>
                  <a:srgbClr val="660066"/>
                </a:solidFill>
                <a:latin typeface="Candara"/>
                <a:cs typeface="Candara"/>
              </a:rPr>
              <a:t>Au plus deux </a:t>
            </a:r>
            <a:r>
              <a:rPr lang="fr-FR" sz="1200" b="1" dirty="0" smtClean="0">
                <a:latin typeface="Candara"/>
                <a:cs typeface="Candara"/>
              </a:rPr>
              <a:t>œuvres d’art visuel </a:t>
            </a:r>
          </a:p>
          <a:p>
            <a:pPr marL="285750" indent="-285750">
              <a:buFont typeface="Wingdings" charset="2"/>
              <a:buChar char="ü"/>
            </a:pPr>
            <a:r>
              <a:rPr lang="fr-FR" sz="1200" b="1" dirty="0" smtClean="0">
                <a:solidFill>
                  <a:srgbClr val="660066"/>
                </a:solidFill>
                <a:latin typeface="Candara"/>
                <a:cs typeface="Candara"/>
              </a:rPr>
              <a:t>Au moins un </a:t>
            </a:r>
            <a:r>
              <a:rPr lang="fr-FR" sz="1200" dirty="0" smtClean="0">
                <a:latin typeface="Candara"/>
                <a:cs typeface="Candara"/>
              </a:rPr>
              <a:t>texte non littéraire </a:t>
            </a:r>
          </a:p>
          <a:p>
            <a:endParaRPr lang="fr-FR" sz="1200" dirty="0">
              <a:latin typeface="Candara"/>
              <a:cs typeface="Candara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664664" y="2001970"/>
            <a:ext cx="1657491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20 min </a:t>
            </a:r>
            <a:r>
              <a:rPr lang="fr-FR" sz="1000" dirty="0" smtClean="0"/>
              <a:t>(sans prépa)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3923787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Diapo 5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48406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759677" y="1294582"/>
            <a:ext cx="99141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604A7B"/>
                </a:solidFill>
                <a:latin typeface="Cooper Black"/>
                <a:cs typeface="Cooper Black"/>
              </a:rPr>
              <a:t>   LLCE</a:t>
            </a:r>
            <a:endParaRPr lang="fr-FR" dirty="0">
              <a:solidFill>
                <a:srgbClr val="604A7B"/>
              </a:solidFill>
              <a:latin typeface="Cooper Black"/>
              <a:cs typeface="Cooper Black"/>
            </a:endParaRPr>
          </a:p>
        </p:txBody>
      </p:sp>
      <p:sp>
        <p:nvSpPr>
          <p:cNvPr id="2" name="ZoneTexte 1"/>
          <p:cNvSpPr txBox="1"/>
          <p:nvPr/>
        </p:nvSpPr>
        <p:spPr>
          <a:xfrm rot="21173364">
            <a:off x="196646" y="663676"/>
            <a:ext cx="1335549" cy="369332"/>
          </a:xfrm>
          <a:prstGeom prst="rect">
            <a:avLst/>
          </a:prstGeom>
          <a:solidFill>
            <a:srgbClr val="FFC413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5352760" y="1987618"/>
            <a:ext cx="688827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3h30</a:t>
            </a: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2819885" y="3329439"/>
            <a:ext cx="452044" cy="27699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500</a:t>
            </a:r>
            <a:endParaRPr lang="fr-FR" sz="1200" dirty="0"/>
          </a:p>
        </p:txBody>
      </p:sp>
      <p:sp>
        <p:nvSpPr>
          <p:cNvPr id="7" name="ZoneTexte 6"/>
          <p:cNvSpPr txBox="1"/>
          <p:nvPr/>
        </p:nvSpPr>
        <p:spPr>
          <a:xfrm>
            <a:off x="5150141" y="3283858"/>
            <a:ext cx="3219072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Bookman Old Style"/>
                <a:cs typeface="Bookman Old Style"/>
              </a:rPr>
              <a:t>+ écrit de type argumentatif ?</a:t>
            </a:r>
            <a:endParaRPr lang="fr-FR" sz="1600" dirty="0">
              <a:latin typeface="Bookman Old Style"/>
              <a:cs typeface="Bookman Old Style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302350" y="5568838"/>
            <a:ext cx="2466883" cy="5847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Bookman Old Style"/>
                <a:cs typeface="Bookman Old Style"/>
              </a:rPr>
              <a:t>o</a:t>
            </a:r>
            <a:r>
              <a:rPr lang="fr-FR" sz="1600" dirty="0" smtClean="0">
                <a:latin typeface="Bookman Old Style"/>
                <a:cs typeface="Bookman Old Style"/>
              </a:rPr>
              <a:t>u transposition en français</a:t>
            </a:r>
            <a:r>
              <a:rPr lang="fr-FR" sz="1600" dirty="0">
                <a:latin typeface="Bookman Old Style"/>
                <a:cs typeface="Bookman Old Style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0984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Diapo 5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9" y="-20484"/>
            <a:ext cx="9078451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178710" y="2007419"/>
            <a:ext cx="786580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Lucida Fax"/>
                <a:cs typeface="Lucida Fax"/>
              </a:rPr>
              <a:t>orale</a:t>
            </a:r>
            <a:endParaRPr lang="fr-FR" sz="1600" b="1" dirty="0">
              <a:latin typeface="Lucida Fax"/>
              <a:cs typeface="Lucida Fax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494593" y="2007419"/>
            <a:ext cx="3094220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Lucida Fax"/>
                <a:cs typeface="Lucida Fax"/>
              </a:rPr>
              <a:t>20 min (sans prépa)</a:t>
            </a:r>
            <a:endParaRPr lang="fr-FR" sz="1600" b="1" dirty="0">
              <a:latin typeface="Lucida Fax"/>
              <a:cs typeface="Lucida Fax"/>
            </a:endParaRPr>
          </a:p>
        </p:txBody>
      </p:sp>
      <p:sp>
        <p:nvSpPr>
          <p:cNvPr id="7" name="ZoneTexte 6"/>
          <p:cNvSpPr txBox="1"/>
          <p:nvPr/>
        </p:nvSpPr>
        <p:spPr>
          <a:xfrm rot="20467295">
            <a:off x="415558" y="2857053"/>
            <a:ext cx="70875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10 min</a:t>
            </a:r>
            <a:endParaRPr lang="fr-FR" sz="1400" dirty="0"/>
          </a:p>
        </p:txBody>
      </p:sp>
      <p:sp>
        <p:nvSpPr>
          <p:cNvPr id="8" name="ZoneTexte 7"/>
          <p:cNvSpPr txBox="1"/>
          <p:nvPr/>
        </p:nvSpPr>
        <p:spPr>
          <a:xfrm rot="20467295">
            <a:off x="346734" y="5372162"/>
            <a:ext cx="70875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10 min</a:t>
            </a:r>
            <a:endParaRPr lang="fr-FR" sz="1400" dirty="0"/>
          </a:p>
        </p:txBody>
      </p:sp>
      <p:sp>
        <p:nvSpPr>
          <p:cNvPr id="9" name="ZoneTexte 8"/>
          <p:cNvSpPr txBox="1"/>
          <p:nvPr/>
        </p:nvSpPr>
        <p:spPr>
          <a:xfrm>
            <a:off x="573548" y="3206633"/>
            <a:ext cx="6242970" cy="209288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400" b="1" dirty="0" smtClean="0">
                <a:latin typeface="Candara"/>
                <a:cs typeface="Candara"/>
              </a:rPr>
              <a:t>Dossier personnel</a:t>
            </a:r>
            <a:r>
              <a:rPr lang="fr-FR" sz="1400" dirty="0" smtClean="0">
                <a:latin typeface="Candara"/>
                <a:cs typeface="Candara"/>
              </a:rPr>
              <a:t> présenté par le candidat et visé par le professeur, se rattachant à </a:t>
            </a:r>
            <a:r>
              <a:rPr lang="fr-FR" sz="1400" b="1" dirty="0" smtClean="0">
                <a:latin typeface="Candara"/>
                <a:cs typeface="Candara"/>
              </a:rPr>
              <a:t>une (ou plusieurs) des thématiques </a:t>
            </a:r>
            <a:r>
              <a:rPr lang="fr-FR" sz="1400" dirty="0" smtClean="0">
                <a:latin typeface="Candara"/>
                <a:cs typeface="Candara"/>
              </a:rPr>
              <a:t>du </a:t>
            </a:r>
            <a:r>
              <a:rPr lang="fr-FR" sz="1400" b="1" dirty="0" smtClean="0">
                <a:solidFill>
                  <a:srgbClr val="660066"/>
                </a:solidFill>
                <a:latin typeface="Candara"/>
                <a:cs typeface="Candara"/>
              </a:rPr>
              <a:t>cycle </a:t>
            </a:r>
            <a:r>
              <a:rPr lang="fr-FR" sz="1400" dirty="0" smtClean="0">
                <a:latin typeface="Candara"/>
                <a:cs typeface="Candara"/>
              </a:rPr>
              <a:t>terminal </a:t>
            </a:r>
          </a:p>
          <a:p>
            <a:pPr marL="285750" indent="-285750">
              <a:buFontTx/>
              <a:buChar char="-"/>
            </a:pPr>
            <a:r>
              <a:rPr lang="fr-FR" sz="1400" b="1" dirty="0" smtClean="0">
                <a:latin typeface="Candara"/>
                <a:cs typeface="Candara"/>
              </a:rPr>
              <a:t>10 min </a:t>
            </a:r>
            <a:r>
              <a:rPr lang="fr-FR" sz="1400" dirty="0" smtClean="0">
                <a:latin typeface="Candara"/>
                <a:cs typeface="Candara"/>
              </a:rPr>
              <a:t>de </a:t>
            </a:r>
            <a:r>
              <a:rPr lang="fr-FR" sz="1400" b="1" dirty="0" smtClean="0">
                <a:latin typeface="Candara"/>
                <a:cs typeface="Candara"/>
              </a:rPr>
              <a:t>présentation du dossier + 10 min d’interaction avec l’examinateur</a:t>
            </a:r>
          </a:p>
          <a:p>
            <a:pPr marL="285750" indent="-285750">
              <a:buFontTx/>
              <a:buChar char="-"/>
            </a:pPr>
            <a:r>
              <a:rPr lang="fr-FR" sz="1400" b="1" dirty="0" smtClean="0">
                <a:latin typeface="Candara"/>
                <a:cs typeface="Candara"/>
              </a:rPr>
              <a:t>De 4 à 6 documents textuels et/ou iconographiques (personnels ou étudiés en classe): </a:t>
            </a:r>
          </a:p>
          <a:p>
            <a:pPr marL="285750" indent="-285750">
              <a:buFont typeface="Wingdings" charset="2"/>
              <a:buChar char="ü"/>
            </a:pPr>
            <a:r>
              <a:rPr lang="fr-FR" sz="1200" b="1" dirty="0" smtClean="0">
                <a:solidFill>
                  <a:srgbClr val="660066"/>
                </a:solidFill>
                <a:latin typeface="Candara"/>
                <a:cs typeface="Candara"/>
              </a:rPr>
              <a:t>Au moins une </a:t>
            </a:r>
            <a:r>
              <a:rPr lang="fr-FR" sz="1200" b="1" dirty="0" smtClean="0">
                <a:latin typeface="Candara"/>
                <a:cs typeface="Candara"/>
              </a:rPr>
              <a:t>des œuvres intégrales étudiées au cours du </a:t>
            </a:r>
            <a:r>
              <a:rPr lang="fr-FR" sz="1200" b="1" dirty="0" smtClean="0">
                <a:solidFill>
                  <a:srgbClr val="660066"/>
                </a:solidFill>
                <a:latin typeface="Candara"/>
                <a:cs typeface="Candara"/>
              </a:rPr>
              <a:t>cycle </a:t>
            </a:r>
            <a:r>
              <a:rPr lang="fr-FR" sz="1200" b="1" dirty="0" smtClean="0">
                <a:latin typeface="Candara"/>
                <a:cs typeface="Candara"/>
              </a:rPr>
              <a:t>terminal </a:t>
            </a:r>
            <a:r>
              <a:rPr lang="fr-FR" sz="1200" dirty="0" smtClean="0">
                <a:latin typeface="Candara"/>
                <a:cs typeface="Candara"/>
              </a:rPr>
              <a:t>(matérialisée(s) par un extrait ou une illustration)</a:t>
            </a:r>
            <a:endParaRPr lang="fr-FR" sz="1200" b="1" dirty="0" smtClean="0">
              <a:latin typeface="Candara"/>
              <a:cs typeface="Candara"/>
            </a:endParaRPr>
          </a:p>
          <a:p>
            <a:pPr marL="285750" indent="-285750">
              <a:buFont typeface="Wingdings" charset="2"/>
              <a:buChar char="ü"/>
            </a:pPr>
            <a:r>
              <a:rPr lang="fr-FR" sz="1200" b="1" dirty="0" smtClean="0">
                <a:solidFill>
                  <a:srgbClr val="660066"/>
                </a:solidFill>
                <a:latin typeface="Candara"/>
                <a:cs typeface="Candara"/>
              </a:rPr>
              <a:t>Au moins 2 </a:t>
            </a:r>
            <a:r>
              <a:rPr lang="fr-FR" sz="1200" b="1" dirty="0" smtClean="0">
                <a:latin typeface="Candara"/>
                <a:cs typeface="Candara"/>
              </a:rPr>
              <a:t>textes littéraires (sans se limiter au genre romanesque)</a:t>
            </a:r>
          </a:p>
          <a:p>
            <a:pPr marL="285750" indent="-285750">
              <a:buFont typeface="Wingdings" charset="2"/>
              <a:buChar char="ü"/>
            </a:pPr>
            <a:r>
              <a:rPr lang="fr-FR" sz="1200" b="1" dirty="0" smtClean="0">
                <a:solidFill>
                  <a:srgbClr val="660066"/>
                </a:solidFill>
                <a:latin typeface="Candara"/>
                <a:cs typeface="Candara"/>
              </a:rPr>
              <a:t>Au plus deux </a:t>
            </a:r>
            <a:r>
              <a:rPr lang="fr-FR" sz="1200" b="1" dirty="0" smtClean="0">
                <a:latin typeface="Candara"/>
                <a:cs typeface="Candara"/>
              </a:rPr>
              <a:t>œuvres d’art visuel </a:t>
            </a:r>
          </a:p>
          <a:p>
            <a:pPr marL="285750" indent="-285750">
              <a:buFont typeface="Wingdings" charset="2"/>
              <a:buChar char="ü"/>
            </a:pPr>
            <a:r>
              <a:rPr lang="fr-FR" sz="1200" b="1" dirty="0" smtClean="0">
                <a:solidFill>
                  <a:srgbClr val="660066"/>
                </a:solidFill>
                <a:latin typeface="Candara"/>
                <a:cs typeface="Candara"/>
              </a:rPr>
              <a:t>Au moins un </a:t>
            </a:r>
            <a:r>
              <a:rPr lang="fr-FR" sz="1200" dirty="0" smtClean="0">
                <a:latin typeface="Candara"/>
                <a:cs typeface="Candara"/>
              </a:rPr>
              <a:t>texte non littéraire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595806" y="3883742"/>
            <a:ext cx="1204452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73548" y="5786323"/>
            <a:ext cx="6153355" cy="33855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Candara"/>
                <a:cs typeface="Candara"/>
              </a:rPr>
              <a:t>    Entretien avec l’examinateur </a:t>
            </a:r>
            <a:endParaRPr lang="fr-FR" sz="1600" b="1" dirty="0">
              <a:latin typeface="Candara"/>
              <a:cs typeface="Candara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898606" y="1294582"/>
            <a:ext cx="99141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604A7B"/>
                </a:solidFill>
                <a:latin typeface="Cooper Black"/>
                <a:cs typeface="Cooper Black"/>
              </a:rPr>
              <a:t>   LLCE</a:t>
            </a:r>
            <a:endParaRPr lang="fr-FR" dirty="0">
              <a:solidFill>
                <a:srgbClr val="604A7B"/>
              </a:solidFill>
              <a:latin typeface="Cooper Black"/>
              <a:cs typeface="Cooper Black"/>
            </a:endParaRPr>
          </a:p>
        </p:txBody>
      </p:sp>
      <p:sp>
        <p:nvSpPr>
          <p:cNvPr id="2" name="ZoneTexte 1"/>
          <p:cNvSpPr txBox="1"/>
          <p:nvPr/>
        </p:nvSpPr>
        <p:spPr>
          <a:xfrm rot="21225524">
            <a:off x="266860" y="630903"/>
            <a:ext cx="1327355" cy="369332"/>
          </a:xfrm>
          <a:prstGeom prst="rect">
            <a:avLst/>
          </a:prstGeom>
          <a:solidFill>
            <a:srgbClr val="FFC413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6300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nfo_grand_oral_202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39" y="167729"/>
            <a:ext cx="8797853" cy="659839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 rot="20594814">
            <a:off x="319510" y="2827465"/>
            <a:ext cx="15975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Possibilité de faire temps 1 et 2 en anglais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346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0063" y="185265"/>
            <a:ext cx="7858711" cy="1143000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Le nouveau BAC (</a:t>
            </a:r>
            <a:r>
              <a:rPr lang="fr-FR" noProof="1" smtClean="0">
                <a:solidFill>
                  <a:schemeClr val="accent6">
                    <a:lumMod val="50000"/>
                  </a:schemeClr>
                </a:solidFill>
              </a:rPr>
              <a:t>récap</a:t>
            </a:r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270689"/>
              </p:ext>
            </p:extLst>
          </p:nvPr>
        </p:nvGraphicFramePr>
        <p:xfrm>
          <a:off x="376903" y="1196254"/>
          <a:ext cx="8479222" cy="5150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1097"/>
                <a:gridCol w="1998125"/>
              </a:tblGrid>
              <a:tr h="438637">
                <a:tc>
                  <a:txBody>
                    <a:bodyPr/>
                    <a:lstStyle/>
                    <a:p>
                      <a:pPr algn="ctr"/>
                      <a:r>
                        <a:rPr lang="fr-FR" noProof="1" smtClean="0"/>
                        <a:t>Epreuve</a:t>
                      </a:r>
                      <a:endParaRPr lang="fr-FR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1" smtClean="0"/>
                        <a:t>Coeff</a:t>
                      </a:r>
                      <a:endParaRPr lang="fr-FR" noProof="1"/>
                    </a:p>
                  </a:txBody>
                  <a:tcPr/>
                </a:tc>
              </a:tr>
              <a:tr h="659303">
                <a:tc>
                  <a:txBody>
                    <a:bodyPr/>
                    <a:lstStyle/>
                    <a:p>
                      <a:r>
                        <a:rPr lang="fr-FR" b="1" noProof="1" smtClean="0">
                          <a:solidFill>
                            <a:srgbClr val="3366FF"/>
                          </a:solidFill>
                        </a:rPr>
                        <a:t>Note</a:t>
                      </a:r>
                      <a:r>
                        <a:rPr lang="fr-FR" b="1" baseline="0" noProof="1" smtClean="0">
                          <a:solidFill>
                            <a:srgbClr val="3366FF"/>
                          </a:solidFill>
                        </a:rPr>
                        <a:t> « de bulletin »</a:t>
                      </a:r>
                      <a:r>
                        <a:rPr lang="fr-FR" baseline="0" noProof="1" smtClean="0"/>
                        <a:t> (moyenne de </a:t>
                      </a:r>
                      <a:r>
                        <a:rPr lang="fr-FR" b="1" baseline="0" noProof="1" smtClean="0"/>
                        <a:t>toutes</a:t>
                      </a:r>
                      <a:r>
                        <a:rPr lang="fr-FR" baseline="0" noProof="1" smtClean="0"/>
                        <a:t> les moyennes annuelles, enseignements obligatoires et optionnels)</a:t>
                      </a:r>
                      <a:endParaRPr lang="fr-FR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noProof="1" smtClean="0">
                          <a:solidFill>
                            <a:srgbClr val="3366FF"/>
                          </a:solidFill>
                        </a:rPr>
                        <a:t>10</a:t>
                      </a:r>
                    </a:p>
                    <a:p>
                      <a:pPr algn="ctr"/>
                      <a:r>
                        <a:rPr lang="fr-FR" b="0" noProof="1" smtClean="0">
                          <a:solidFill>
                            <a:schemeClr val="tx1"/>
                          </a:solidFill>
                        </a:rPr>
                        <a:t>(5 1</a:t>
                      </a:r>
                      <a:r>
                        <a:rPr lang="fr-FR" b="0" baseline="30000" noProof="1" smtClean="0">
                          <a:solidFill>
                            <a:schemeClr val="tx1"/>
                          </a:solidFill>
                        </a:rPr>
                        <a:t>ère</a:t>
                      </a:r>
                      <a:r>
                        <a:rPr lang="fr-FR" b="0" noProof="1" smtClean="0">
                          <a:solidFill>
                            <a:schemeClr val="tx1"/>
                          </a:solidFill>
                        </a:rPr>
                        <a:t> / 5 Term)</a:t>
                      </a:r>
                      <a:endParaRPr lang="fr-FR" b="0" noProof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8637">
                <a:tc>
                  <a:txBody>
                    <a:bodyPr/>
                    <a:lstStyle/>
                    <a:p>
                      <a:r>
                        <a:rPr lang="fr-FR" b="1" noProof="1" smtClean="0">
                          <a:solidFill>
                            <a:srgbClr val="3366FF"/>
                          </a:solidFill>
                        </a:rPr>
                        <a:t>Epreuves</a:t>
                      </a:r>
                      <a:r>
                        <a:rPr lang="fr-FR" b="1" baseline="0" noProof="1" smtClean="0">
                          <a:solidFill>
                            <a:srgbClr val="3366FF"/>
                          </a:solidFill>
                        </a:rPr>
                        <a:t> communes de</a:t>
                      </a:r>
                      <a:r>
                        <a:rPr lang="fr-FR" b="1" noProof="1" smtClean="0">
                          <a:solidFill>
                            <a:srgbClr val="3366FF"/>
                          </a:solidFill>
                        </a:rPr>
                        <a:t> contrôle continu </a:t>
                      </a:r>
                      <a:r>
                        <a:rPr lang="fr-FR" noProof="1" smtClean="0"/>
                        <a:t>(moyenne des notes obtenues aux épreuves communes passées en 1</a:t>
                      </a:r>
                      <a:r>
                        <a:rPr lang="fr-FR" baseline="30000" noProof="1" smtClean="0"/>
                        <a:t>ère</a:t>
                      </a:r>
                      <a:r>
                        <a:rPr lang="fr-FR" noProof="1" smtClean="0"/>
                        <a:t> et en</a:t>
                      </a:r>
                      <a:r>
                        <a:rPr lang="fr-FR" baseline="0" noProof="1" smtClean="0"/>
                        <a:t> Term)</a:t>
                      </a:r>
                    </a:p>
                    <a:p>
                      <a:r>
                        <a:rPr lang="fr-FR" sz="1200" baseline="0" noProof="1" smtClean="0"/>
                        <a:t>NB: Epreuve de spé « arrêtée » passée en même temps que les épreuves de 3</a:t>
                      </a:r>
                      <a:r>
                        <a:rPr lang="fr-FR" sz="1200" baseline="30000" noProof="1" smtClean="0"/>
                        <a:t>ème</a:t>
                      </a:r>
                      <a:r>
                        <a:rPr lang="fr-FR" sz="1200" baseline="0" noProof="1" smtClean="0"/>
                        <a:t> trimestre de 1</a:t>
                      </a:r>
                      <a:r>
                        <a:rPr lang="fr-FR" sz="1200" baseline="30000" noProof="1" smtClean="0"/>
                        <a:t>ère</a:t>
                      </a:r>
                      <a:r>
                        <a:rPr lang="fr-FR" sz="1200" baseline="0" noProof="1" smtClean="0"/>
                        <a:t> (2</a:t>
                      </a:r>
                      <a:r>
                        <a:rPr lang="fr-FR" sz="1200" baseline="30000" noProof="1" smtClean="0"/>
                        <a:t>ème</a:t>
                      </a:r>
                      <a:r>
                        <a:rPr lang="fr-FR" sz="1200" baseline="0" noProof="1" smtClean="0"/>
                        <a:t> série)</a:t>
                      </a:r>
                    </a:p>
                    <a:p>
                      <a:r>
                        <a:rPr lang="fr-FR" sz="1400" baseline="0" noProof="1" smtClean="0">
                          <a:sym typeface="Wingdings"/>
                        </a:rPr>
                        <a:t> HG / enseignement scientifique / LVA / LVB / EPS / spé arrêtée en 1ère</a:t>
                      </a:r>
                      <a:endParaRPr lang="fr-FR" sz="14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noProof="1" smtClean="0">
                        <a:solidFill>
                          <a:srgbClr val="3366FF"/>
                        </a:solidFill>
                      </a:endParaRPr>
                    </a:p>
                    <a:p>
                      <a:pPr algn="ctr"/>
                      <a:endParaRPr lang="fr-FR" b="1" noProof="1" smtClean="0">
                        <a:solidFill>
                          <a:srgbClr val="3366FF"/>
                        </a:solidFill>
                      </a:endParaRPr>
                    </a:p>
                    <a:p>
                      <a:pPr algn="ctr"/>
                      <a:r>
                        <a:rPr lang="fr-FR" b="1" noProof="1" smtClean="0">
                          <a:solidFill>
                            <a:srgbClr val="3366FF"/>
                          </a:solidFill>
                        </a:rPr>
                        <a:t>30</a:t>
                      </a:r>
                      <a:endParaRPr lang="fr-FR" b="1" noProof="1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</a:tr>
              <a:tr h="438637">
                <a:tc>
                  <a:txBody>
                    <a:bodyPr/>
                    <a:lstStyle/>
                    <a:p>
                      <a:r>
                        <a:rPr lang="fr-FR" b="1" noProof="1" smtClean="0">
                          <a:solidFill>
                            <a:srgbClr val="3366FF"/>
                          </a:solidFill>
                        </a:rPr>
                        <a:t>Français</a:t>
                      </a:r>
                      <a:r>
                        <a:rPr lang="fr-FR" noProof="1" smtClean="0"/>
                        <a:t> (écrit et oral) passé en 1</a:t>
                      </a:r>
                      <a:r>
                        <a:rPr lang="fr-FR" baseline="30000" noProof="1" smtClean="0"/>
                        <a:t>ère</a:t>
                      </a:r>
                      <a:r>
                        <a:rPr lang="fr-FR" noProof="1" smtClean="0"/>
                        <a:t> </a:t>
                      </a:r>
                      <a:endParaRPr lang="fr-FR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noProof="1" smtClean="0">
                          <a:solidFill>
                            <a:srgbClr val="3366FF"/>
                          </a:solidFill>
                        </a:rPr>
                        <a:t>10</a:t>
                      </a:r>
                      <a:endParaRPr lang="fr-FR" b="1" noProof="1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</a:tr>
              <a:tr h="438637">
                <a:tc>
                  <a:txBody>
                    <a:bodyPr/>
                    <a:lstStyle/>
                    <a:p>
                      <a:r>
                        <a:rPr lang="fr-FR" b="1" noProof="1" smtClean="0">
                          <a:solidFill>
                            <a:srgbClr val="3366FF"/>
                          </a:solidFill>
                        </a:rPr>
                        <a:t>Philosophie</a:t>
                      </a:r>
                      <a:r>
                        <a:rPr lang="fr-FR" baseline="0" noProof="1" smtClean="0"/>
                        <a:t> (épreuve finale Term)</a:t>
                      </a:r>
                      <a:endParaRPr lang="fr-FR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noProof="1" smtClean="0">
                          <a:solidFill>
                            <a:srgbClr val="3366FF"/>
                          </a:solidFill>
                        </a:rPr>
                        <a:t>8</a:t>
                      </a:r>
                      <a:endParaRPr lang="fr-FR" b="1" noProof="1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</a:tr>
              <a:tr h="438637">
                <a:tc>
                  <a:txBody>
                    <a:bodyPr/>
                    <a:lstStyle/>
                    <a:p>
                      <a:r>
                        <a:rPr lang="fr-FR" noProof="1" smtClean="0"/>
                        <a:t>« </a:t>
                      </a:r>
                      <a:r>
                        <a:rPr lang="fr-FR" b="1" noProof="1" smtClean="0">
                          <a:solidFill>
                            <a:srgbClr val="3366FF"/>
                          </a:solidFill>
                        </a:rPr>
                        <a:t>Grand oral</a:t>
                      </a:r>
                      <a:r>
                        <a:rPr lang="fr-FR" noProof="1" smtClean="0"/>
                        <a:t> » (épreuve finale en Term sur un enseignement de spécialité + projet d’orientation – 20 min)</a:t>
                      </a:r>
                      <a:endParaRPr lang="fr-FR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noProof="1" smtClean="0">
                          <a:solidFill>
                            <a:srgbClr val="3366FF"/>
                          </a:solidFill>
                        </a:rPr>
                        <a:t>10</a:t>
                      </a:r>
                      <a:endParaRPr lang="fr-FR" b="1" noProof="1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</a:tr>
              <a:tr h="438637">
                <a:tc>
                  <a:txBody>
                    <a:bodyPr/>
                    <a:lstStyle/>
                    <a:p>
                      <a:r>
                        <a:rPr lang="fr-FR" b="1" noProof="1" smtClean="0">
                          <a:solidFill>
                            <a:srgbClr val="3366FF"/>
                          </a:solidFill>
                        </a:rPr>
                        <a:t>Epreuve(s)</a:t>
                      </a:r>
                      <a:r>
                        <a:rPr lang="fr-FR" b="1" baseline="0" noProof="1" smtClean="0">
                          <a:solidFill>
                            <a:srgbClr val="3366FF"/>
                          </a:solidFill>
                        </a:rPr>
                        <a:t> </a:t>
                      </a:r>
                      <a:r>
                        <a:rPr lang="fr-FR" b="1" noProof="1" smtClean="0">
                          <a:solidFill>
                            <a:srgbClr val="3366FF"/>
                          </a:solidFill>
                        </a:rPr>
                        <a:t>spécialité</a:t>
                      </a:r>
                      <a:r>
                        <a:rPr lang="fr-FR" b="1" baseline="0" noProof="1" smtClean="0">
                          <a:solidFill>
                            <a:srgbClr val="3366FF"/>
                          </a:solidFill>
                        </a:rPr>
                        <a:t> 1 </a:t>
                      </a:r>
                      <a:r>
                        <a:rPr lang="fr-FR" baseline="0" noProof="1" smtClean="0"/>
                        <a:t>(épreuve finale Term)</a:t>
                      </a:r>
                      <a:endParaRPr lang="fr-FR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noProof="1" smtClean="0">
                          <a:solidFill>
                            <a:srgbClr val="3366FF"/>
                          </a:solidFill>
                        </a:rPr>
                        <a:t>16</a:t>
                      </a:r>
                      <a:endParaRPr lang="fr-FR" b="1" noProof="1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</a:tr>
              <a:tr h="438637">
                <a:tc>
                  <a:txBody>
                    <a:bodyPr/>
                    <a:lstStyle/>
                    <a:p>
                      <a:r>
                        <a:rPr lang="fr-FR" b="1" noProof="1" smtClean="0">
                          <a:solidFill>
                            <a:srgbClr val="3366FF"/>
                          </a:solidFill>
                        </a:rPr>
                        <a:t>Epreuve</a:t>
                      </a:r>
                      <a:r>
                        <a:rPr lang="fr-FR" b="1" baseline="0" noProof="1" smtClean="0">
                          <a:solidFill>
                            <a:srgbClr val="3366FF"/>
                          </a:solidFill>
                        </a:rPr>
                        <a:t>(s)</a:t>
                      </a:r>
                      <a:r>
                        <a:rPr lang="fr-FR" b="1" noProof="1" smtClean="0">
                          <a:solidFill>
                            <a:srgbClr val="3366FF"/>
                          </a:solidFill>
                        </a:rPr>
                        <a:t> spécialité 2 </a:t>
                      </a:r>
                      <a:r>
                        <a:rPr lang="fr-FR" noProof="1" smtClean="0"/>
                        <a:t>(épreuve finale Term)</a:t>
                      </a:r>
                      <a:endParaRPr lang="fr-FR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noProof="1" smtClean="0">
                          <a:solidFill>
                            <a:srgbClr val="3366FF"/>
                          </a:solidFill>
                        </a:rPr>
                        <a:t>16</a:t>
                      </a:r>
                      <a:endParaRPr lang="fr-FR" b="1" noProof="1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</a:tr>
              <a:tr h="438637">
                <a:tc>
                  <a:txBody>
                    <a:bodyPr/>
                    <a:lstStyle/>
                    <a:p>
                      <a:pPr algn="ctr"/>
                      <a:r>
                        <a:rPr lang="fr-FR" b="1" noProof="1" smtClean="0">
                          <a:solidFill>
                            <a:srgbClr val="3366FF"/>
                          </a:solidFill>
                        </a:rPr>
                        <a:t>TOTAL</a:t>
                      </a:r>
                      <a:endParaRPr lang="fr-FR" b="1" noProof="1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noProof="1" smtClean="0">
                          <a:solidFill>
                            <a:srgbClr val="3366FF"/>
                          </a:solidFill>
                        </a:rPr>
                        <a:t>100</a:t>
                      </a:r>
                      <a:endParaRPr lang="fr-FR" b="1" noProof="1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1985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536</Words>
  <Application>Microsoft Macintosh PowerPoint</Application>
  <PresentationFormat>Présentation à l'écran (4:3)</PresentationFormat>
  <Paragraphs>100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nouveau BAC (récap)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Aurore MOUGIN</dc:creator>
  <cp:lastModifiedBy>Aurore MOUGIN</cp:lastModifiedBy>
  <cp:revision>31</cp:revision>
  <dcterms:created xsi:type="dcterms:W3CDTF">2019-07-03T12:29:54Z</dcterms:created>
  <dcterms:modified xsi:type="dcterms:W3CDTF">2021-02-28T15:14:39Z</dcterms:modified>
</cp:coreProperties>
</file>