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5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7029" y="2024742"/>
            <a:ext cx="79610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/>
              <a:t>LA SECTION EUROPEENNE AU LYCEE NODIER </a:t>
            </a:r>
            <a:endParaRPr lang="fr-FR" sz="60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1942" y="72571"/>
            <a:ext cx="2316620" cy="174897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33771" y="72571"/>
            <a:ext cx="1805215" cy="180521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38629" y="5246913"/>
            <a:ext cx="777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660066"/>
                </a:solidFill>
                <a:latin typeface="Arial Black"/>
                <a:cs typeface="Arial Black"/>
              </a:rPr>
              <a:t>ANGLAIS / SES (Sciences Economiques et Sociales)</a:t>
            </a:r>
            <a:endParaRPr lang="fr-FR" b="1" dirty="0">
              <a:solidFill>
                <a:srgbClr val="660066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82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4001" y="261258"/>
            <a:ext cx="8425543" cy="606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660066"/>
                </a:solidFill>
              </a:rPr>
              <a:t>CONTENU</a:t>
            </a:r>
          </a:p>
          <a:p>
            <a:pPr algn="just"/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OPTION:</a:t>
            </a:r>
            <a:r>
              <a:rPr lang="fr-FR" dirty="0" smtClean="0"/>
              <a:t> 1h en Anglais (Mme LANAUD) / 1h en SES (Mme DAYT) en plus sur l’emploi du temps </a:t>
            </a:r>
            <a:r>
              <a:rPr lang="fr-FR" dirty="0" smtClean="0">
                <a:sym typeface="Wingdings"/>
              </a:rPr>
              <a:t> </a:t>
            </a:r>
            <a:r>
              <a:rPr lang="fr-FR" b="1" dirty="0" smtClean="0">
                <a:sym typeface="Wingdings"/>
              </a:rPr>
              <a:t>L’heure de SES se fait en anglais </a:t>
            </a:r>
            <a:endParaRPr lang="fr-FR" b="1" dirty="0" smtClean="0"/>
          </a:p>
          <a:p>
            <a:pPr algn="just"/>
            <a:endParaRPr lang="fr-FR" dirty="0" smtClean="0"/>
          </a:p>
          <a:p>
            <a:pPr marL="285750" indent="-285750" algn="just">
              <a:buFont typeface="Wingdings" charset="2"/>
              <a:buChar char="ü"/>
            </a:pPr>
            <a:r>
              <a:rPr lang="fr-FR" dirty="0" smtClean="0"/>
              <a:t>Pas de programme en 2</a:t>
            </a:r>
            <a:r>
              <a:rPr lang="fr-FR" baseline="30000" dirty="0" smtClean="0"/>
              <a:t>nde</a:t>
            </a:r>
            <a:r>
              <a:rPr lang="fr-FR" dirty="0" smtClean="0"/>
              <a:t> / Séquences thématiques portant sur des sujets recoupant l’anglais et les SES </a:t>
            </a:r>
            <a:r>
              <a:rPr lang="fr-FR" dirty="0" smtClean="0">
                <a:sym typeface="Wingdings"/>
              </a:rPr>
              <a:t> </a:t>
            </a:r>
            <a:r>
              <a:rPr lang="fr-FR" b="1" dirty="0" smtClean="0"/>
              <a:t>IL NE S’AGIT NI D’UN COURS MAGISTRAL DE SES EN ANGLAIS, NI D’UN SOUTIEN EN ANGLAIS 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dirty="0" smtClean="0"/>
              <a:t>Exemples de sujets: la publicité / les élections américaines / les armes aux USA / le sport / le cinéma / l’égalité des sexes (féminisme) / projets </a:t>
            </a:r>
            <a:r>
              <a:rPr lang="fr-FR" dirty="0" smtClean="0">
                <a:sym typeface="Wingdings"/>
              </a:rPr>
              <a:t> </a:t>
            </a:r>
            <a:r>
              <a:rPr lang="fr-FR" b="1" dirty="0" smtClean="0">
                <a:sym typeface="Wingdings"/>
              </a:rPr>
              <a:t>découverte culturelle et approfondissement de la langue </a:t>
            </a:r>
            <a:endParaRPr lang="fr-FR" b="1" dirty="0" smtClean="0"/>
          </a:p>
          <a:p>
            <a:pPr marL="285750" indent="-285750" algn="just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Activités langagières travaillées: l’oral </a:t>
            </a:r>
            <a:r>
              <a:rPr lang="fr-FR" dirty="0" smtClean="0"/>
              <a:t>(compréhension et expression) / la compréhension écrite (articles de presse, textes authentiques etc.) / pas ou très peu d’expression écrite </a:t>
            </a:r>
            <a:endParaRPr lang="fr-FR" dirty="0">
              <a:sym typeface="Wingdings"/>
            </a:endParaRPr>
          </a:p>
          <a:p>
            <a:pPr marL="285750" indent="-285750" algn="just">
              <a:buFont typeface="Wingdings" charset="2"/>
              <a:buChar char="ü"/>
            </a:pPr>
            <a:endParaRPr lang="fr-FR" dirty="0" smtClean="0">
              <a:sym typeface="Wingdings"/>
            </a:endParaRPr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>
                <a:sym typeface="Wingdings"/>
              </a:rPr>
              <a:t>NOTRE BUT:</a:t>
            </a:r>
            <a:r>
              <a:rPr lang="fr-FR" dirty="0" smtClean="0">
                <a:sym typeface="Wingdings"/>
              </a:rPr>
              <a:t> encourager les élèves à parler, leur donner envie de s’exprimer sur différents sujets, leur donner de l’aisance  </a:t>
            </a:r>
            <a:r>
              <a:rPr lang="fr-FR" b="1" dirty="0" smtClean="0">
                <a:sym typeface="Wingdings"/>
              </a:rPr>
              <a:t>quasi-totalité des évaluations à l’oral</a:t>
            </a:r>
            <a:r>
              <a:rPr lang="fr-FR" dirty="0" smtClean="0">
                <a:sym typeface="Wingdings"/>
              </a:rPr>
              <a:t> (prises de parole en continu, présentations orales, exposés, interaction, interviews, débats, projets vidéo etc.)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1930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1258" y="58056"/>
            <a:ext cx="8294914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660066"/>
                </a:solidFill>
              </a:rPr>
              <a:t>POUR QUI?</a:t>
            </a:r>
          </a:p>
          <a:p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dirty="0" smtClean="0"/>
              <a:t>Les élèves motivés et désireux de se cultiver / les élèves qui participent régulièrement en cours et ont déjà une certaine aisance à l’oral / ceux dont le projet d’études supérieures nécessite un bon niveau en anglais 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 </a:t>
            </a:r>
            <a:r>
              <a:rPr lang="fr-FR" b="1" dirty="0" smtClean="0">
                <a:solidFill>
                  <a:srgbClr val="FF0000"/>
                </a:solidFill>
                <a:sym typeface="Wingdings"/>
              </a:rPr>
              <a:t>Seront en difficultés les élèves qui ne participent pas en cours et qui sont davantage habitués à l’écrit, ceux qui ne montrent pas d’intérêt, ceux pour qui le niveau de langue est trop juste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.</a:t>
            </a:r>
            <a:endParaRPr lang="fr-FR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>
                <a:solidFill>
                  <a:srgbClr val="660066"/>
                </a:solidFill>
              </a:rPr>
              <a:t>Les élèves dont le niveau d’anglais est suffisant </a:t>
            </a:r>
            <a:r>
              <a:rPr lang="fr-FR" dirty="0" smtClean="0"/>
              <a:t>pour suivre car nous ne voulons pas mettre les élèves en difficultés</a:t>
            </a:r>
            <a:r>
              <a:rPr lang="fr-FR" dirty="0" smtClean="0">
                <a:sym typeface="Wingdings"/>
              </a:rPr>
              <a:t> </a:t>
            </a:r>
            <a:r>
              <a:rPr lang="fr-FR" b="1" dirty="0" smtClean="0">
                <a:sym typeface="Wingdings"/>
              </a:rPr>
              <a:t>à partir de 14 de moyenne en 3</a:t>
            </a:r>
            <a:r>
              <a:rPr lang="fr-FR" b="1" baseline="30000" dirty="0" smtClean="0">
                <a:sym typeface="Wingdings"/>
              </a:rPr>
              <a:t>ème</a:t>
            </a:r>
            <a:r>
              <a:rPr lang="fr-FR" b="1" dirty="0" smtClean="0">
                <a:sym typeface="Wingdings"/>
              </a:rPr>
              <a:t> </a:t>
            </a:r>
            <a:r>
              <a:rPr lang="fr-FR" dirty="0" smtClean="0">
                <a:sym typeface="Wingdings"/>
              </a:rPr>
              <a:t>à condition que cette moyenne reflète un travail de fond sur la langue (évaluations régulières de </a:t>
            </a:r>
            <a:r>
              <a:rPr lang="fr-FR" b="1" u="sng" dirty="0" smtClean="0">
                <a:sym typeface="Wingdings"/>
              </a:rPr>
              <a:t>production</a:t>
            </a:r>
            <a:r>
              <a:rPr lang="fr-FR" dirty="0" smtClean="0">
                <a:sym typeface="Wingdings"/>
              </a:rPr>
              <a:t> orale et écrite) (# interrogations de vocabulaire, verbes irréguliers, récitations de choses apprises par cœur)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>
              <a:sym typeface="Wingdings"/>
            </a:endParaRPr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>
                <a:sym typeface="Wingdings"/>
              </a:rPr>
              <a:t>Possibilité de quitter la section à la fin de la classe de 2</a:t>
            </a:r>
            <a:r>
              <a:rPr lang="fr-FR" b="1" baseline="30000" dirty="0" smtClean="0">
                <a:sym typeface="Wingdings"/>
              </a:rPr>
              <a:t>nde</a:t>
            </a:r>
            <a:r>
              <a:rPr lang="fr-FR" b="1" dirty="0" smtClean="0">
                <a:sym typeface="Wingdings"/>
              </a:rPr>
              <a:t> 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>
              <a:sym typeface="Wingdings"/>
            </a:endParaRPr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>
                <a:sym typeface="Wingdings"/>
              </a:rPr>
              <a:t>Possibilité de la rejoindre en 1</a:t>
            </a:r>
            <a:r>
              <a:rPr lang="fr-FR" b="1" baseline="30000" dirty="0" smtClean="0">
                <a:sym typeface="Wingdings"/>
              </a:rPr>
              <a:t>ère</a:t>
            </a:r>
            <a:r>
              <a:rPr lang="fr-FR" b="1" dirty="0" smtClean="0">
                <a:sym typeface="Wingdings"/>
              </a:rPr>
              <a:t> </a:t>
            </a:r>
            <a:r>
              <a:rPr lang="fr-FR" dirty="0" smtClean="0">
                <a:sym typeface="Wingdings"/>
              </a:rPr>
              <a:t> il faut deux ans (1</a:t>
            </a:r>
            <a:r>
              <a:rPr lang="fr-FR" baseline="30000" dirty="0" smtClean="0">
                <a:sym typeface="Wingdings"/>
              </a:rPr>
              <a:t>ère</a:t>
            </a:r>
            <a:r>
              <a:rPr lang="fr-FR" dirty="0" smtClean="0">
                <a:sym typeface="Wingdings"/>
              </a:rPr>
              <a:t> + Terminale) pour valider la section et obtenir la mention européenne sur le diplôme du Baccalauréat (la classe de 2</a:t>
            </a:r>
            <a:r>
              <a:rPr lang="fr-FR" baseline="30000" dirty="0" smtClean="0">
                <a:sym typeface="Wingdings"/>
              </a:rPr>
              <a:t>nde</a:t>
            </a:r>
            <a:r>
              <a:rPr lang="fr-FR" dirty="0" smtClean="0">
                <a:sym typeface="Wingdings"/>
              </a:rPr>
              <a:t> seule ou une seule année en 1</a:t>
            </a:r>
            <a:r>
              <a:rPr lang="fr-FR" baseline="30000" dirty="0" smtClean="0">
                <a:sym typeface="Wingdings"/>
              </a:rPr>
              <a:t>ère</a:t>
            </a:r>
            <a:r>
              <a:rPr lang="fr-FR" dirty="0" smtClean="0">
                <a:sym typeface="Wingdings"/>
              </a:rPr>
              <a:t> ne permettent pas de passer l’épreuve du Bac et d’obtenir la mention)</a:t>
            </a:r>
          </a:p>
          <a:p>
            <a:endParaRPr lang="fr-FR" dirty="0">
              <a:sym typeface="Wingdings"/>
            </a:endParaRPr>
          </a:p>
          <a:p>
            <a:pPr marL="285750" indent="-285750">
              <a:buFont typeface="Wingdings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2745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6915" y="0"/>
            <a:ext cx="85852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660066"/>
                </a:solidFill>
              </a:rPr>
              <a:t>LE BACCALAUREAT</a:t>
            </a:r>
          </a:p>
          <a:p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Epreuve terminale (juin): Oral de 20 min</a:t>
            </a:r>
            <a:r>
              <a:rPr lang="fr-FR" dirty="0" smtClean="0"/>
              <a:t> à partir de documents liées aux SES en anglais (textes, graphiques, cartoons, tableaux de chiffres etc.) / commentaire des documents (10 min environ) suivi d’un entretien (questions) avec </a:t>
            </a:r>
            <a:r>
              <a:rPr lang="fr-FR" dirty="0" smtClean="0"/>
              <a:t>deux</a:t>
            </a:r>
            <a:r>
              <a:rPr lang="fr-FR" dirty="0" smtClean="0"/>
              <a:t> examinateurs extérieurs (un professeur de SES + 1 professeur d’anglais10 </a:t>
            </a:r>
            <a:r>
              <a:rPr lang="fr-FR" dirty="0" smtClean="0"/>
              <a:t>min)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Critères d’évaluation</a:t>
            </a:r>
            <a:r>
              <a:rPr lang="fr-FR" dirty="0" smtClean="0"/>
              <a:t>: Capacité à effectuer un raisonnement de SES en anglais </a:t>
            </a:r>
            <a:r>
              <a:rPr lang="fr-FR" dirty="0" smtClean="0">
                <a:sym typeface="Wingdings"/>
              </a:rPr>
              <a:t> </a:t>
            </a:r>
            <a:r>
              <a:rPr lang="fr-FR" dirty="0" smtClean="0"/>
              <a:t>Haut niveau de maîtrise de la langue exigé (anglais + vocabulaire spécifique lié aux SES) + connaissances correctes en SES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>
                <a:solidFill>
                  <a:srgbClr val="660066"/>
                </a:solidFill>
              </a:rPr>
              <a:t>Remarque</a:t>
            </a:r>
            <a:r>
              <a:rPr lang="fr-FR" dirty="0" smtClean="0"/>
              <a:t>: tous les élèves inscrits en section européenne n’ont pas forcément la spécialité SES </a:t>
            </a:r>
            <a:r>
              <a:rPr lang="fr-FR" dirty="0" smtClean="0">
                <a:sym typeface="Wingdings"/>
              </a:rPr>
              <a:t> les 2h hebdomadaires suffisent à acquérir les connaissances nécessaires + le programme prévoit des thèmes suffisamment accessibles pour permettre à tous de suivre </a:t>
            </a:r>
            <a:endParaRPr lang="fr-FR" dirty="0" smtClean="0"/>
          </a:p>
          <a:p>
            <a:pPr marL="285750" indent="-285750" algn="just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Option</a:t>
            </a:r>
            <a:r>
              <a:rPr lang="fr-FR" dirty="0" smtClean="0"/>
              <a:t>: seuls les points supérieurs à la moyenne sont comptabilisés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Pour obtenir la mention européenne</a:t>
            </a:r>
            <a:r>
              <a:rPr lang="fr-FR" dirty="0" smtClean="0"/>
              <a:t>, il faut obtenir 10/20 à l’épreuve spécifique (mentionnée ci-dessus) et 12/20 aux épreuves d’anglais (moyenne des 3 évaluations communes en cours d’année sur le cycle terminal) </a:t>
            </a:r>
            <a:r>
              <a:rPr lang="fr-FR" dirty="0" smtClean="0">
                <a:sym typeface="Wingdings"/>
              </a:rPr>
              <a:t> la mention est portée sur le diplôme et sur le relevé de notes du Baccalauréat </a:t>
            </a:r>
          </a:p>
          <a:p>
            <a:pPr marL="285750" indent="-285750">
              <a:buFont typeface="Wingdings" charset="2"/>
              <a:buChar char="ü"/>
            </a:pPr>
            <a:endParaRPr lang="fr-FR" dirty="0">
              <a:sym typeface="Wingdings"/>
            </a:endParaRPr>
          </a:p>
          <a:p>
            <a:pPr marL="285750" indent="-285750">
              <a:buFont typeface="Wingdings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9187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7886" y="116114"/>
            <a:ext cx="8904514" cy="6617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660066"/>
                </a:solidFill>
              </a:rPr>
              <a:t>RECRUTEMENT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 smtClean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Information communiquée à tous les collèges du secteur en amont </a:t>
            </a:r>
            <a:r>
              <a:rPr lang="fr-FR" dirty="0" smtClean="0">
                <a:sym typeface="Wingdings"/>
              </a:rPr>
              <a:t> </a:t>
            </a:r>
            <a:r>
              <a:rPr lang="fr-FR" dirty="0" smtClean="0"/>
              <a:t>Envoyer le dossier de l’élève au lycée pour consultation par les deux professeurs 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 smtClean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Jury de sélection en fin d’année </a:t>
            </a:r>
            <a:r>
              <a:rPr lang="fr-FR" dirty="0" smtClean="0"/>
              <a:t>(mercredi après-midi fin mai-début juin) / les élèves sont convoqués au lycée Nodier par </a:t>
            </a:r>
            <a:r>
              <a:rPr lang="fr-FR" b="1" dirty="0" smtClean="0"/>
              <a:t>groupes</a:t>
            </a:r>
            <a:r>
              <a:rPr lang="fr-FR" dirty="0" smtClean="0"/>
              <a:t> de 3, 4 ou 5 (en fonction du nombre de demandes)</a:t>
            </a:r>
          </a:p>
          <a:p>
            <a:pPr marL="285750" indent="-285750" algn="just">
              <a:buFont typeface="Wingdings" charset="2"/>
              <a:buChar char="ü"/>
            </a:pPr>
            <a:endParaRPr lang="fr-FR" dirty="0"/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/>
              <a:t>Sélection en 3 temps</a:t>
            </a:r>
            <a:r>
              <a:rPr lang="fr-FR" dirty="0" smtClean="0"/>
              <a:t>:</a:t>
            </a:r>
          </a:p>
          <a:p>
            <a:pPr marL="285750" indent="-285750" algn="just">
              <a:buFontTx/>
              <a:buChar char="-"/>
            </a:pPr>
            <a:r>
              <a:rPr lang="fr-FR" u="sng" dirty="0" smtClean="0"/>
              <a:t>Prises de parole en continu </a:t>
            </a:r>
            <a:r>
              <a:rPr lang="fr-FR" dirty="0" smtClean="0"/>
              <a:t>de chaque élève sur un </a:t>
            </a:r>
            <a:r>
              <a:rPr lang="fr-FR" b="1" dirty="0" smtClean="0"/>
              <a:t>thème familier </a:t>
            </a:r>
            <a:r>
              <a:rPr lang="fr-FR" dirty="0" smtClean="0"/>
              <a:t>et tiré au sort (vocabulaire connu, aucun besoin de réviser quoi que ce soit) </a:t>
            </a:r>
            <a:r>
              <a:rPr lang="fr-FR" dirty="0" smtClean="0">
                <a:sym typeface="Wingdings"/>
              </a:rPr>
              <a:t> But: vérifier la maîtrise de la langue (vocabulaire et grammaire) </a:t>
            </a:r>
            <a:endParaRPr lang="fr-FR" dirty="0" smtClean="0"/>
          </a:p>
          <a:p>
            <a:pPr marL="285750" indent="-285750" algn="just">
              <a:buFontTx/>
              <a:buChar char="-"/>
            </a:pPr>
            <a:r>
              <a:rPr lang="fr-FR" u="sng" dirty="0" smtClean="0"/>
              <a:t>Interaction avec les autres élèves </a:t>
            </a:r>
            <a:r>
              <a:rPr lang="fr-FR" dirty="0" smtClean="0"/>
              <a:t>du groupe sur un </a:t>
            </a:r>
            <a:r>
              <a:rPr lang="fr-FR" b="1" dirty="0" smtClean="0"/>
              <a:t>sujet « de société »</a:t>
            </a:r>
            <a:r>
              <a:rPr lang="fr-FR" dirty="0" smtClean="0"/>
              <a:t> (actualité par exemple) </a:t>
            </a:r>
            <a:r>
              <a:rPr lang="fr-FR" dirty="0" smtClean="0">
                <a:sym typeface="Wingdings"/>
              </a:rPr>
              <a:t> But: apprécier la réactivité de l’élève et sa capacité à interagir avec d’autres élèves « inconnus »</a:t>
            </a:r>
          </a:p>
          <a:p>
            <a:pPr marL="285750" indent="-285750" algn="just">
              <a:buFontTx/>
              <a:buChar char="-"/>
            </a:pPr>
            <a:r>
              <a:rPr lang="fr-FR" u="sng" dirty="0" smtClean="0">
                <a:sym typeface="Wingdings"/>
              </a:rPr>
              <a:t>Consultation du dossier de l’élève </a:t>
            </a:r>
            <a:r>
              <a:rPr lang="fr-FR" dirty="0" smtClean="0">
                <a:sym typeface="Wingdings"/>
              </a:rPr>
              <a:t>et attribution d’une note  Critères: maîtrise de la langue le jour de la sélection / bulletins: moyenne en anglais, attitude générale toutes matières confondues  / motivation / Participation à l’oral</a:t>
            </a:r>
          </a:p>
          <a:p>
            <a:pPr marL="285750" indent="-285750" algn="just">
              <a:buFontTx/>
              <a:buChar char="-"/>
            </a:pPr>
            <a:endParaRPr lang="fr-FR" dirty="0">
              <a:sym typeface="Wingdings"/>
            </a:endParaRPr>
          </a:p>
          <a:p>
            <a:pPr marL="285750" indent="-285750" algn="just">
              <a:buFont typeface="Wingdings" charset="2"/>
              <a:buChar char="ü"/>
            </a:pPr>
            <a:r>
              <a:rPr lang="fr-FR" b="1" dirty="0" smtClean="0">
                <a:sym typeface="Wingdings"/>
              </a:rPr>
              <a:t>Les familles sont informées du résultat </a:t>
            </a:r>
            <a:r>
              <a:rPr lang="fr-FR" dirty="0" smtClean="0">
                <a:sym typeface="Wingdings"/>
              </a:rPr>
              <a:t>par un mail du lycée (admis / refusé)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05361905"/>
      </p:ext>
    </p:extLst>
  </p:cSld>
  <p:clrMapOvr>
    <a:masterClrMapping/>
  </p:clrMapOvr>
</p:sld>
</file>

<file path=ppt/theme/theme1.xml><?xml version="1.0" encoding="utf-8"?>
<a:theme xmlns:a="http://schemas.openxmlformats.org/drawingml/2006/main" name="Été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Été.thmx</Template>
  <TotalTime>54</TotalTime>
  <Words>732</Words>
  <Application>Microsoft Office PowerPoint</Application>
  <PresentationFormat>Affichage à l'écran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Été</vt:lpstr>
      <vt:lpstr>Diapositive 1</vt:lpstr>
      <vt:lpstr>Diapositive 2</vt:lpstr>
      <vt:lpstr>Diapositive 3</vt:lpstr>
      <vt:lpstr>Diapositive 4</vt:lpstr>
      <vt:lpstr>Diapositive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Aurore MOUGIN</dc:creator>
  <cp:lastModifiedBy>profil.w10v1903</cp:lastModifiedBy>
  <cp:revision>8</cp:revision>
  <dcterms:created xsi:type="dcterms:W3CDTF">2021-02-28T17:23:06Z</dcterms:created>
  <dcterms:modified xsi:type="dcterms:W3CDTF">2021-03-01T09:13:56Z</dcterms:modified>
</cp:coreProperties>
</file>