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6" r:id="rId3"/>
    <p:sldId id="260" r:id="rId4"/>
    <p:sldId id="265" r:id="rId5"/>
    <p:sldId id="26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7BD54-26AB-4424-B1CB-EDA34555521E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79B8D6E-8AF8-4757-8A41-52A25FABEEDA}">
      <dgm:prSet phldrT="[Texte]"/>
      <dgm:spPr/>
      <dgm:t>
        <a:bodyPr/>
        <a:lstStyle/>
        <a:p>
          <a:r>
            <a:rPr lang="fr-FR" dirty="0" smtClean="0">
              <a:latin typeface="Century Gothic" pitchFamily="34" charset="0"/>
            </a:rPr>
            <a:t>L’enseignement de l’histoire-géographie au lycée : quelles finalités ? </a:t>
          </a:r>
          <a:endParaRPr lang="fr-FR" dirty="0">
            <a:latin typeface="Century Gothic" pitchFamily="34" charset="0"/>
          </a:endParaRPr>
        </a:p>
      </dgm:t>
    </dgm:pt>
    <dgm:pt modelId="{D4556044-C36E-404E-84D6-ADA0A433DE4E}" type="parTrans" cxnId="{0F29D7A2-46C0-40D8-8F9C-1D270944E38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14A6E3C5-9765-4C2A-BB85-5840BA8C5339}" type="sibTrans" cxnId="{0F29D7A2-46C0-40D8-8F9C-1D270944E38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13A542DC-4D23-42FD-9085-5B8A656D7A59}">
      <dgm:prSet phldrT="[Texte]"/>
      <dgm:spPr/>
      <dgm:t>
        <a:bodyPr/>
        <a:lstStyle/>
        <a:p>
          <a:r>
            <a:rPr lang="fr-FR" b="1" u="sng" dirty="0" smtClean="0">
              <a:latin typeface="Century Gothic" pitchFamily="34" charset="0"/>
            </a:rPr>
            <a:t>Réfléchir sur le temps et l’espace  </a:t>
          </a:r>
          <a:r>
            <a:rPr lang="fr-FR" dirty="0" smtClean="0">
              <a:latin typeface="Century Gothic" pitchFamily="34" charset="0"/>
            </a:rPr>
            <a:t>(Les permanences, les continuités, les ruptures, les mutations, les évolution…)</a:t>
          </a:r>
          <a:endParaRPr lang="fr-FR" dirty="0">
            <a:latin typeface="Century Gothic" pitchFamily="34" charset="0"/>
          </a:endParaRPr>
        </a:p>
      </dgm:t>
    </dgm:pt>
    <dgm:pt modelId="{23E76EC4-0AAB-445D-BD4F-1C27EC771FFE}" type="parTrans" cxnId="{F07715A6-C2E7-45F4-999E-759C12ABDE7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D948ACA5-8B41-43F2-AE99-A798A5A01D22}" type="sibTrans" cxnId="{F07715A6-C2E7-45F4-999E-759C12ABDE7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46A75004-66BF-4E41-BC0E-565BB4B73790}">
      <dgm:prSet phldrT="[Texte]"/>
      <dgm:spPr/>
      <dgm:t>
        <a:bodyPr/>
        <a:lstStyle/>
        <a:p>
          <a:r>
            <a:rPr lang="fr-FR" b="1" u="sng" dirty="0" smtClean="0">
              <a:latin typeface="Century Gothic" pitchFamily="34" charset="0"/>
            </a:rPr>
            <a:t>Réfléchir sur les sources </a:t>
          </a:r>
          <a:r>
            <a:rPr lang="fr-FR" dirty="0" smtClean="0">
              <a:latin typeface="Century Gothic" pitchFamily="34" charset="0"/>
            </a:rPr>
            <a:t>(comprendre les traces, les archives, les choix des acteurs, leurs conséquences…)</a:t>
          </a:r>
          <a:endParaRPr lang="fr-FR" dirty="0">
            <a:latin typeface="Century Gothic" pitchFamily="34" charset="0"/>
          </a:endParaRPr>
        </a:p>
      </dgm:t>
    </dgm:pt>
    <dgm:pt modelId="{4737BC60-6E34-469D-B8BB-0F7F46A53CA0}" type="parTrans" cxnId="{C70D4918-7C52-48AB-8D3F-52B33F24B019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6907F998-3192-47D1-A944-5F2571C6B7B6}" type="sibTrans" cxnId="{C70D4918-7C52-48AB-8D3F-52B33F24B019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1803A9C6-F536-4A00-A333-E23DD9AC6AC9}">
      <dgm:prSet phldrT="[Texte]"/>
      <dgm:spPr/>
      <dgm:t>
        <a:bodyPr/>
        <a:lstStyle/>
        <a:p>
          <a:r>
            <a:rPr lang="fr-FR" b="1" u="sng" dirty="0" smtClean="0">
              <a:latin typeface="Century Gothic" pitchFamily="34" charset="0"/>
            </a:rPr>
            <a:t>S’initier au raisonnement historique et géographique </a:t>
          </a:r>
          <a:r>
            <a:rPr lang="fr-FR" b="1" u="none" dirty="0" smtClean="0">
              <a:latin typeface="Century Gothic" pitchFamily="34" charset="0"/>
            </a:rPr>
            <a:t> </a:t>
          </a:r>
          <a:r>
            <a:rPr lang="fr-FR" b="0" u="none" dirty="0" smtClean="0">
              <a:latin typeface="Century Gothic" pitchFamily="34" charset="0"/>
            </a:rPr>
            <a:t>(</a:t>
          </a:r>
          <a:r>
            <a:rPr lang="fr-FR" dirty="0" smtClean="0">
              <a:latin typeface="Century Gothic" pitchFamily="34" charset="0"/>
            </a:rPr>
            <a:t>évaluer les actions des hommes en les replaçant dans leur contexte et leur environnement)</a:t>
          </a:r>
          <a:endParaRPr lang="fr-FR" dirty="0">
            <a:latin typeface="Century Gothic" pitchFamily="34" charset="0"/>
          </a:endParaRPr>
        </a:p>
      </dgm:t>
    </dgm:pt>
    <dgm:pt modelId="{AC4797AC-B2A0-49FA-8333-41862CB943F4}" type="parTrans" cxnId="{AD89BB7F-1481-4A1D-A4B5-73FB070EA4A1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838F04A1-24F4-42B8-A21D-FE9D361C0E56}" type="sibTrans" cxnId="{AD89BB7F-1481-4A1D-A4B5-73FB070EA4A1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C6AEC46C-98F2-48F2-BA50-88D6BD40E11A}">
      <dgm:prSet phldrT="[Texte]"/>
      <dgm:spPr/>
      <dgm:t>
        <a:bodyPr/>
        <a:lstStyle/>
        <a:p>
          <a:r>
            <a:rPr lang="fr-FR" b="1" u="sng" dirty="0" smtClean="0">
              <a:latin typeface="Century Gothic" pitchFamily="34" charset="0"/>
            </a:rPr>
            <a:t>Développer sa culture générale</a:t>
          </a:r>
        </a:p>
        <a:p>
          <a:r>
            <a:rPr lang="fr-FR" dirty="0" smtClean="0">
              <a:latin typeface="Century Gothic" pitchFamily="34" charset="0"/>
            </a:rPr>
            <a:t>( pour les études supérieures comme pour son propre développement) </a:t>
          </a:r>
          <a:endParaRPr lang="fr-FR" dirty="0">
            <a:latin typeface="Century Gothic" pitchFamily="34" charset="0"/>
          </a:endParaRPr>
        </a:p>
      </dgm:t>
    </dgm:pt>
    <dgm:pt modelId="{14A201A6-15EF-480E-B619-47D7ACBF908B}" type="parTrans" cxnId="{F35A0D0F-43AF-4D38-A062-37A82C64BF1B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719139F6-0AEA-45C6-8B5F-9DE130417E2C}" type="sibTrans" cxnId="{F35A0D0F-43AF-4D38-A062-37A82C64BF1B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4E7D967C-5223-48E5-A58E-E0FD11CE505F}">
      <dgm:prSet phldrT="[Texte]"/>
      <dgm:spPr/>
      <dgm:t>
        <a:bodyPr/>
        <a:lstStyle/>
        <a:p>
          <a:r>
            <a:rPr lang="fr-FR" b="1" u="sng" dirty="0" smtClean="0">
              <a:latin typeface="Century Gothic" pitchFamily="34" charset="0"/>
            </a:rPr>
            <a:t>Développer sa responsabilité et sa formation civique</a:t>
          </a:r>
          <a:r>
            <a:rPr lang="fr-FR" dirty="0" smtClean="0">
              <a:latin typeface="Century Gothic" pitchFamily="34" charset="0"/>
            </a:rPr>
            <a:t> </a:t>
          </a:r>
        </a:p>
        <a:p>
          <a:r>
            <a:rPr lang="fr-FR" dirty="0" smtClean="0">
              <a:latin typeface="Century Gothic" pitchFamily="34" charset="0"/>
            </a:rPr>
            <a:t>(acquérir des valeurs, des repères, des connaissances)</a:t>
          </a:r>
          <a:endParaRPr lang="fr-FR" dirty="0">
            <a:latin typeface="Century Gothic" pitchFamily="34" charset="0"/>
          </a:endParaRPr>
        </a:p>
      </dgm:t>
    </dgm:pt>
    <dgm:pt modelId="{72C5331D-10D8-48FC-ACDB-A5138EED6A8F}" type="parTrans" cxnId="{37BBB8CD-8038-49B1-B9D0-2460A5A9B97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291E4E61-E110-4696-9A94-4F4D80BF8D08}" type="sibTrans" cxnId="{37BBB8CD-8038-49B1-B9D0-2460A5A9B97F}">
      <dgm:prSet/>
      <dgm:spPr/>
      <dgm:t>
        <a:bodyPr/>
        <a:lstStyle/>
        <a:p>
          <a:endParaRPr lang="fr-FR">
            <a:latin typeface="Century Gothic" pitchFamily="34" charset="0"/>
          </a:endParaRPr>
        </a:p>
      </dgm:t>
    </dgm:pt>
    <dgm:pt modelId="{94737787-9B6E-4E10-8E9B-187F5A0387A8}" type="pres">
      <dgm:prSet presAssocID="{9C07BD54-26AB-4424-B1CB-EDA3455552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DDF40C-78BA-4E59-BB0E-37F052069D15}" type="pres">
      <dgm:prSet presAssocID="{9C07BD54-26AB-4424-B1CB-EDA34555521E}" presName="radial" presStyleCnt="0">
        <dgm:presLayoutVars>
          <dgm:animLvl val="ctr"/>
        </dgm:presLayoutVars>
      </dgm:prSet>
      <dgm:spPr/>
    </dgm:pt>
    <dgm:pt modelId="{BAEABF83-A840-4181-B1B8-EA573682E7AE}" type="pres">
      <dgm:prSet presAssocID="{179B8D6E-8AF8-4757-8A41-52A25FABEEDA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6507685A-E094-4DD0-BCC2-CCA6530234B0}" type="pres">
      <dgm:prSet presAssocID="{13A542DC-4D23-42FD-9085-5B8A656D7A59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D17EFE-7B02-4AC6-8BC0-351EE4047E25}" type="pres">
      <dgm:prSet presAssocID="{46A75004-66BF-4E41-BC0E-565BB4B7379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D5AF6E-CE2A-4A57-82E7-6E04BB98B729}" type="pres">
      <dgm:prSet presAssocID="{1803A9C6-F536-4A00-A333-E23DD9AC6AC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93092-E44B-4539-B9DE-AB9C567CFC4D}" type="pres">
      <dgm:prSet presAssocID="{C6AEC46C-98F2-48F2-BA50-88D6BD40E11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08E07C-5803-4352-A88B-8C2CDFD036FE}" type="pres">
      <dgm:prSet presAssocID="{4E7D967C-5223-48E5-A58E-E0FD11CE505F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3BBEFF-434A-4D74-923C-48D19DABCB78}" type="presOf" srcId="{4E7D967C-5223-48E5-A58E-E0FD11CE505F}" destId="{4908E07C-5803-4352-A88B-8C2CDFD036FE}" srcOrd="0" destOrd="0" presId="urn:microsoft.com/office/officeart/2005/8/layout/radial3"/>
    <dgm:cxn modelId="{6FA0B3CA-CBB6-4FF4-9A5D-515D59128563}" type="presOf" srcId="{C6AEC46C-98F2-48F2-BA50-88D6BD40E11A}" destId="{58E93092-E44B-4539-B9DE-AB9C567CFC4D}" srcOrd="0" destOrd="0" presId="urn:microsoft.com/office/officeart/2005/8/layout/radial3"/>
    <dgm:cxn modelId="{169969E1-2BA4-4150-90D0-31AB2E44E1C8}" type="presOf" srcId="{46A75004-66BF-4E41-BC0E-565BB4B73790}" destId="{BBD17EFE-7B02-4AC6-8BC0-351EE4047E25}" srcOrd="0" destOrd="0" presId="urn:microsoft.com/office/officeart/2005/8/layout/radial3"/>
    <dgm:cxn modelId="{566DD796-533E-4C05-8BC0-E6ECC8494809}" type="presOf" srcId="{13A542DC-4D23-42FD-9085-5B8A656D7A59}" destId="{6507685A-E094-4DD0-BCC2-CCA6530234B0}" srcOrd="0" destOrd="0" presId="urn:microsoft.com/office/officeart/2005/8/layout/radial3"/>
    <dgm:cxn modelId="{0FCC9F18-5D9B-4339-A09F-5BF119C19CF5}" type="presOf" srcId="{1803A9C6-F536-4A00-A333-E23DD9AC6AC9}" destId="{A5D5AF6E-CE2A-4A57-82E7-6E04BB98B729}" srcOrd="0" destOrd="0" presId="urn:microsoft.com/office/officeart/2005/8/layout/radial3"/>
    <dgm:cxn modelId="{F07715A6-C2E7-45F4-999E-759C12ABDE7F}" srcId="{179B8D6E-8AF8-4757-8A41-52A25FABEEDA}" destId="{13A542DC-4D23-42FD-9085-5B8A656D7A59}" srcOrd="0" destOrd="0" parTransId="{23E76EC4-0AAB-445D-BD4F-1C27EC771FFE}" sibTransId="{D948ACA5-8B41-43F2-AE99-A798A5A01D22}"/>
    <dgm:cxn modelId="{C70D4918-7C52-48AB-8D3F-52B33F24B019}" srcId="{179B8D6E-8AF8-4757-8A41-52A25FABEEDA}" destId="{46A75004-66BF-4E41-BC0E-565BB4B73790}" srcOrd="1" destOrd="0" parTransId="{4737BC60-6E34-469D-B8BB-0F7F46A53CA0}" sibTransId="{6907F998-3192-47D1-A944-5F2571C6B7B6}"/>
    <dgm:cxn modelId="{396C8A1A-65B9-47B1-AFDF-92918DDD17E3}" type="presOf" srcId="{179B8D6E-8AF8-4757-8A41-52A25FABEEDA}" destId="{BAEABF83-A840-4181-B1B8-EA573682E7AE}" srcOrd="0" destOrd="0" presId="urn:microsoft.com/office/officeart/2005/8/layout/radial3"/>
    <dgm:cxn modelId="{AD89BB7F-1481-4A1D-A4B5-73FB070EA4A1}" srcId="{179B8D6E-8AF8-4757-8A41-52A25FABEEDA}" destId="{1803A9C6-F536-4A00-A333-E23DD9AC6AC9}" srcOrd="2" destOrd="0" parTransId="{AC4797AC-B2A0-49FA-8333-41862CB943F4}" sibTransId="{838F04A1-24F4-42B8-A21D-FE9D361C0E56}"/>
    <dgm:cxn modelId="{37BBB8CD-8038-49B1-B9D0-2460A5A9B97F}" srcId="{179B8D6E-8AF8-4757-8A41-52A25FABEEDA}" destId="{4E7D967C-5223-48E5-A58E-E0FD11CE505F}" srcOrd="4" destOrd="0" parTransId="{72C5331D-10D8-48FC-ACDB-A5138EED6A8F}" sibTransId="{291E4E61-E110-4696-9A94-4F4D80BF8D08}"/>
    <dgm:cxn modelId="{0F29D7A2-46C0-40D8-8F9C-1D270944E38F}" srcId="{9C07BD54-26AB-4424-B1CB-EDA34555521E}" destId="{179B8D6E-8AF8-4757-8A41-52A25FABEEDA}" srcOrd="0" destOrd="0" parTransId="{D4556044-C36E-404E-84D6-ADA0A433DE4E}" sibTransId="{14A6E3C5-9765-4C2A-BB85-5840BA8C5339}"/>
    <dgm:cxn modelId="{F35A0D0F-43AF-4D38-A062-37A82C64BF1B}" srcId="{179B8D6E-8AF8-4757-8A41-52A25FABEEDA}" destId="{C6AEC46C-98F2-48F2-BA50-88D6BD40E11A}" srcOrd="3" destOrd="0" parTransId="{14A201A6-15EF-480E-B619-47D7ACBF908B}" sibTransId="{719139F6-0AEA-45C6-8B5F-9DE130417E2C}"/>
    <dgm:cxn modelId="{4B998F79-3D36-424F-AA15-2A3AF68D848A}" type="presOf" srcId="{9C07BD54-26AB-4424-B1CB-EDA34555521E}" destId="{94737787-9B6E-4E10-8E9B-187F5A0387A8}" srcOrd="0" destOrd="0" presId="urn:microsoft.com/office/officeart/2005/8/layout/radial3"/>
    <dgm:cxn modelId="{3212482E-E44D-4F73-BF7D-FCB47406987C}" type="presParOf" srcId="{94737787-9B6E-4E10-8E9B-187F5A0387A8}" destId="{A1DDF40C-78BA-4E59-BB0E-37F052069D15}" srcOrd="0" destOrd="0" presId="urn:microsoft.com/office/officeart/2005/8/layout/radial3"/>
    <dgm:cxn modelId="{5DFB69AC-2CF7-496D-9770-B9C79DF53A31}" type="presParOf" srcId="{A1DDF40C-78BA-4E59-BB0E-37F052069D15}" destId="{BAEABF83-A840-4181-B1B8-EA573682E7AE}" srcOrd="0" destOrd="0" presId="urn:microsoft.com/office/officeart/2005/8/layout/radial3"/>
    <dgm:cxn modelId="{3CD887C2-9954-4D7D-854B-BFAB3DFA62FA}" type="presParOf" srcId="{A1DDF40C-78BA-4E59-BB0E-37F052069D15}" destId="{6507685A-E094-4DD0-BCC2-CCA6530234B0}" srcOrd="1" destOrd="0" presId="urn:microsoft.com/office/officeart/2005/8/layout/radial3"/>
    <dgm:cxn modelId="{2E92C046-E5FE-4FB7-A5C6-251537E84601}" type="presParOf" srcId="{A1DDF40C-78BA-4E59-BB0E-37F052069D15}" destId="{BBD17EFE-7B02-4AC6-8BC0-351EE4047E25}" srcOrd="2" destOrd="0" presId="urn:microsoft.com/office/officeart/2005/8/layout/radial3"/>
    <dgm:cxn modelId="{DE3622EB-CCB2-42B4-825F-B9FD3D60C05B}" type="presParOf" srcId="{A1DDF40C-78BA-4E59-BB0E-37F052069D15}" destId="{A5D5AF6E-CE2A-4A57-82E7-6E04BB98B729}" srcOrd="3" destOrd="0" presId="urn:microsoft.com/office/officeart/2005/8/layout/radial3"/>
    <dgm:cxn modelId="{7434C210-506F-4A9C-93DF-8DE7A39794BB}" type="presParOf" srcId="{A1DDF40C-78BA-4E59-BB0E-37F052069D15}" destId="{58E93092-E44B-4539-B9DE-AB9C567CFC4D}" srcOrd="4" destOrd="0" presId="urn:microsoft.com/office/officeart/2005/8/layout/radial3"/>
    <dgm:cxn modelId="{E6A6B5EA-C249-4C00-8AD3-1540B25787E1}" type="presParOf" srcId="{A1DDF40C-78BA-4E59-BB0E-37F052069D15}" destId="{4908E07C-5803-4352-A88B-8C2CDFD036F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ABF83-A840-4181-B1B8-EA573682E7AE}">
      <dsp:nvSpPr>
        <dsp:cNvPr id="0" name=""/>
        <dsp:cNvSpPr/>
      </dsp:nvSpPr>
      <dsp:spPr>
        <a:xfrm>
          <a:off x="2678399" y="1687068"/>
          <a:ext cx="3910766" cy="39107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latin typeface="Century Gothic" pitchFamily="34" charset="0"/>
            </a:rPr>
            <a:t>L’enseignement de l’histoire-géographie au lycée : quelles finalités ? </a:t>
          </a:r>
          <a:endParaRPr lang="fr-FR" sz="2700" kern="1200" dirty="0">
            <a:latin typeface="Century Gothic" pitchFamily="34" charset="0"/>
          </a:endParaRPr>
        </a:p>
      </dsp:txBody>
      <dsp:txXfrm>
        <a:off x="2678399" y="1687068"/>
        <a:ext cx="3910766" cy="3910766"/>
      </dsp:txXfrm>
    </dsp:sp>
    <dsp:sp modelId="{6507685A-E094-4DD0-BCC2-CCA6530234B0}">
      <dsp:nvSpPr>
        <dsp:cNvPr id="0" name=""/>
        <dsp:cNvSpPr/>
      </dsp:nvSpPr>
      <dsp:spPr>
        <a:xfrm>
          <a:off x="3656090" y="120656"/>
          <a:ext cx="1955383" cy="1955383"/>
        </a:xfrm>
        <a:prstGeom prst="ellipse">
          <a:avLst/>
        </a:prstGeom>
        <a:solidFill>
          <a:schemeClr val="accent3">
            <a:alpha val="50000"/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u="sng" kern="1200" dirty="0" smtClean="0">
              <a:latin typeface="Century Gothic" pitchFamily="34" charset="0"/>
            </a:rPr>
            <a:t>Réfléchir sur le temps et l’espace  </a:t>
          </a:r>
          <a:r>
            <a:rPr lang="fr-FR" sz="1000" kern="1200" dirty="0" smtClean="0">
              <a:latin typeface="Century Gothic" pitchFamily="34" charset="0"/>
            </a:rPr>
            <a:t>(Les permanences, les continuités, les ruptures, les mutations, les évolution…)</a:t>
          </a:r>
          <a:endParaRPr lang="fr-FR" sz="1000" kern="1200" dirty="0">
            <a:latin typeface="Century Gothic" pitchFamily="34" charset="0"/>
          </a:endParaRPr>
        </a:p>
      </dsp:txBody>
      <dsp:txXfrm>
        <a:off x="3656090" y="120656"/>
        <a:ext cx="1955383" cy="1955383"/>
      </dsp:txXfrm>
    </dsp:sp>
    <dsp:sp modelId="{BBD17EFE-7B02-4AC6-8BC0-351EE4047E25}">
      <dsp:nvSpPr>
        <dsp:cNvPr id="0" name=""/>
        <dsp:cNvSpPr/>
      </dsp:nvSpPr>
      <dsp:spPr>
        <a:xfrm>
          <a:off x="6075677" y="1878588"/>
          <a:ext cx="1955383" cy="1955383"/>
        </a:xfrm>
        <a:prstGeom prst="ellipse">
          <a:avLst/>
        </a:prstGeom>
        <a:solidFill>
          <a:schemeClr val="accent3">
            <a:alpha val="50000"/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u="sng" kern="1200" dirty="0" smtClean="0">
              <a:latin typeface="Century Gothic" pitchFamily="34" charset="0"/>
            </a:rPr>
            <a:t>Réfléchir sur les sources </a:t>
          </a:r>
          <a:r>
            <a:rPr lang="fr-FR" sz="1000" kern="1200" dirty="0" smtClean="0">
              <a:latin typeface="Century Gothic" pitchFamily="34" charset="0"/>
            </a:rPr>
            <a:t>(comprendre les traces, les archives, les choix des acteurs, leurs conséquences…)</a:t>
          </a:r>
          <a:endParaRPr lang="fr-FR" sz="1000" kern="1200" dirty="0">
            <a:latin typeface="Century Gothic" pitchFamily="34" charset="0"/>
          </a:endParaRPr>
        </a:p>
      </dsp:txBody>
      <dsp:txXfrm>
        <a:off x="6075677" y="1878588"/>
        <a:ext cx="1955383" cy="1955383"/>
      </dsp:txXfrm>
    </dsp:sp>
    <dsp:sp modelId="{A5D5AF6E-CE2A-4A57-82E7-6E04BB98B729}">
      <dsp:nvSpPr>
        <dsp:cNvPr id="0" name=""/>
        <dsp:cNvSpPr/>
      </dsp:nvSpPr>
      <dsp:spPr>
        <a:xfrm>
          <a:off x="5151477" y="4722983"/>
          <a:ext cx="1955383" cy="1955383"/>
        </a:xfrm>
        <a:prstGeom prst="ellipse">
          <a:avLst/>
        </a:prstGeom>
        <a:solidFill>
          <a:schemeClr val="accent3">
            <a:alpha val="50000"/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u="sng" kern="1200" dirty="0" smtClean="0">
              <a:latin typeface="Century Gothic" pitchFamily="34" charset="0"/>
            </a:rPr>
            <a:t>S’initier au raisonnement historique et géographique </a:t>
          </a:r>
          <a:r>
            <a:rPr lang="fr-FR" sz="1000" b="1" u="none" kern="1200" dirty="0" smtClean="0">
              <a:latin typeface="Century Gothic" pitchFamily="34" charset="0"/>
            </a:rPr>
            <a:t> </a:t>
          </a:r>
          <a:r>
            <a:rPr lang="fr-FR" sz="1000" b="0" u="none" kern="1200" dirty="0" smtClean="0">
              <a:latin typeface="Century Gothic" pitchFamily="34" charset="0"/>
            </a:rPr>
            <a:t>(</a:t>
          </a:r>
          <a:r>
            <a:rPr lang="fr-FR" sz="1000" kern="1200" dirty="0" smtClean="0">
              <a:latin typeface="Century Gothic" pitchFamily="34" charset="0"/>
            </a:rPr>
            <a:t>évaluer les actions des hommes en les replaçant dans leur contexte et leur environnement)</a:t>
          </a:r>
          <a:endParaRPr lang="fr-FR" sz="1000" kern="1200" dirty="0">
            <a:latin typeface="Century Gothic" pitchFamily="34" charset="0"/>
          </a:endParaRPr>
        </a:p>
      </dsp:txBody>
      <dsp:txXfrm>
        <a:off x="5151477" y="4722983"/>
        <a:ext cx="1955383" cy="1955383"/>
      </dsp:txXfrm>
    </dsp:sp>
    <dsp:sp modelId="{58E93092-E44B-4539-B9DE-AB9C567CFC4D}">
      <dsp:nvSpPr>
        <dsp:cNvPr id="0" name=""/>
        <dsp:cNvSpPr/>
      </dsp:nvSpPr>
      <dsp:spPr>
        <a:xfrm>
          <a:off x="2160704" y="4722983"/>
          <a:ext cx="1955383" cy="1955383"/>
        </a:xfrm>
        <a:prstGeom prst="ellipse">
          <a:avLst/>
        </a:prstGeom>
        <a:solidFill>
          <a:schemeClr val="accent3">
            <a:alpha val="50000"/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u="sng" kern="1200" dirty="0" smtClean="0">
              <a:latin typeface="Century Gothic" pitchFamily="34" charset="0"/>
            </a:rPr>
            <a:t>Développer sa culture générale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entury Gothic" pitchFamily="34" charset="0"/>
            </a:rPr>
            <a:t>( pour les études supérieures comme pour son propre développement) </a:t>
          </a:r>
          <a:endParaRPr lang="fr-FR" sz="1000" kern="1200" dirty="0">
            <a:latin typeface="Century Gothic" pitchFamily="34" charset="0"/>
          </a:endParaRPr>
        </a:p>
      </dsp:txBody>
      <dsp:txXfrm>
        <a:off x="2160704" y="4722983"/>
        <a:ext cx="1955383" cy="1955383"/>
      </dsp:txXfrm>
    </dsp:sp>
    <dsp:sp modelId="{4908E07C-5803-4352-A88B-8C2CDFD036FE}">
      <dsp:nvSpPr>
        <dsp:cNvPr id="0" name=""/>
        <dsp:cNvSpPr/>
      </dsp:nvSpPr>
      <dsp:spPr>
        <a:xfrm>
          <a:off x="1236504" y="1878588"/>
          <a:ext cx="1955383" cy="195538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u="sng" kern="1200" dirty="0" smtClean="0">
              <a:latin typeface="Century Gothic" pitchFamily="34" charset="0"/>
            </a:rPr>
            <a:t>Développer sa responsabilité et sa formation civique</a:t>
          </a:r>
          <a:r>
            <a:rPr lang="fr-FR" sz="1000" kern="1200" dirty="0" smtClean="0">
              <a:latin typeface="Century Gothic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entury Gothic" pitchFamily="34" charset="0"/>
            </a:rPr>
            <a:t>(acquérir des valeurs, des repères, des connaissances)</a:t>
          </a:r>
          <a:endParaRPr lang="fr-FR" sz="1000" kern="1200" dirty="0">
            <a:latin typeface="Century Gothic" pitchFamily="34" charset="0"/>
          </a:endParaRPr>
        </a:p>
      </dsp:txBody>
      <dsp:txXfrm>
        <a:off x="1236504" y="1878588"/>
        <a:ext cx="1955383" cy="195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72C4-190D-46F0-9BE5-467232ABFE47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437B-93E2-457B-858B-B74251DBEC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311D-84FB-4CA9-805F-378A73787216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9CA9-3306-4572-B146-219BC77FB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857" y="-1032780"/>
            <a:ext cx="8129327" cy="6858000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31" l="0" r="39238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87"/>
          <a:stretch/>
        </p:blipFill>
        <p:spPr bwMode="auto">
          <a:xfrm>
            <a:off x="2520111" y="1889748"/>
            <a:ext cx="2642079" cy="2803011"/>
          </a:xfrm>
          <a:prstGeom prst="rect">
            <a:avLst/>
          </a:prstGeom>
          <a:noFill/>
          <a:effectLst>
            <a:glow rad="1143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3" r="20349"/>
          <a:stretch/>
        </p:blipFill>
        <p:spPr>
          <a:xfrm>
            <a:off x="3039838" y="4385220"/>
            <a:ext cx="1440000" cy="1440000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395" y="684785"/>
            <a:ext cx="2888382" cy="288838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201976" y="3180102"/>
            <a:ext cx="1465610" cy="15126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45001" y="2949050"/>
            <a:ext cx="2160000" cy="216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637012" y="454974"/>
            <a:ext cx="1620000" cy="16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641821" y="1743988"/>
            <a:ext cx="1114611" cy="11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103" y="3617462"/>
            <a:ext cx="3669489" cy="20968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92637">
            <a:off x="2537133" y="5273627"/>
            <a:ext cx="2759630" cy="12081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47445" y="5714313"/>
            <a:ext cx="7099518" cy="592087"/>
          </a:xfrm>
          <a:prstGeom prst="rect">
            <a:avLst/>
          </a:prstGeom>
          <a:solidFill>
            <a:schemeClr val="accent2">
              <a:lumMod val="50000"/>
              <a:alpha val="37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032788" y="5748746"/>
            <a:ext cx="716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ritannic Bold" pitchFamily="34" charset="0"/>
              </a:rPr>
              <a:t>L’histoire-géographie au lycée</a:t>
            </a:r>
            <a:endParaRPr lang="fr-FR" sz="2800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ritannic Bol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3" r="14175"/>
          <a:stretch/>
        </p:blipFill>
        <p:spPr>
          <a:xfrm>
            <a:off x="4925624" y="3016304"/>
            <a:ext cx="1800000" cy="1744199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Image 4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1" t="10867" r="21076"/>
          <a:stretch/>
        </p:blipFill>
        <p:spPr>
          <a:xfrm>
            <a:off x="1462619" y="3291253"/>
            <a:ext cx="1440000" cy="1440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AutoShape 2" descr="https://api.lilo.org/suggest/image?im=https%3A%2F%2Ftse3.mm.bing.net%2Fth%3Fid%3DOIP.IsUnDUWAyfMGEF6SfHS3uAHaEo%26pid%3DA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s://fr.cdn.v5.futura-sciences.com/buildsv6/images/wide1920/8/4/8/8484e0e527_122923_leonard-vinci-sculpture.jp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31" t="-751" b="14455"/>
          <a:stretch/>
        </p:blipFill>
        <p:spPr bwMode="auto">
          <a:xfrm>
            <a:off x="2557899" y="1932096"/>
            <a:ext cx="1080000" cy="10800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 descr="https://api.lilo.org/suggest/image?im=https%3A%2F%2Ftse4.mm.bing.net%2Fth%3Fid%3DOIP.y-bauYWUHtNSL1jLLXpQrgHaFS%26pid%3DAp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7762">
            <a:off x="5420274" y="683434"/>
            <a:ext cx="810701" cy="1213004"/>
          </a:xfrm>
          <a:prstGeom prst="rect">
            <a:avLst/>
          </a:prstGeom>
        </p:spPr>
      </p:pic>
      <p:pic>
        <p:nvPicPr>
          <p:cNvPr id="2058" name="Picture 10" descr="https://www.parisselectbook.com/en/wp-content/uploads/2014/03/auguste-prima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95" t="-194" r="12176" b="2698"/>
          <a:stretch/>
        </p:blipFill>
        <p:spPr bwMode="auto">
          <a:xfrm>
            <a:off x="4267584" y="758999"/>
            <a:ext cx="1440000" cy="1440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5759" y="0"/>
            <a:ext cx="3308241" cy="360755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 lIns="82945" tIns="41473" rIns="82945" bIns="41473">
            <a:spAutoFit/>
          </a:bodyPr>
          <a:lstStyle/>
          <a:p>
            <a:pPr algn="r"/>
            <a:r>
              <a:rPr lang="fr-FR" dirty="0" smtClean="0">
                <a:latin typeface="Gloucester MT Extra Condensed" pitchFamily="18" charset="0"/>
              </a:rPr>
              <a:t>En classe de seconde, un triple objectif</a:t>
            </a:r>
            <a:endParaRPr lang="fr-FR" dirty="0">
              <a:latin typeface="Gloucester MT Extra Condensed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836712"/>
            <a:ext cx="2889737" cy="5476288"/>
            <a:chOff x="1857" y="0"/>
            <a:chExt cx="2889737" cy="54762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1857" y="0"/>
              <a:ext cx="2889737" cy="547628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857" y="1584176"/>
              <a:ext cx="2889737" cy="32403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>
                  <a:latin typeface="Century Gothic" pitchFamily="34" charset="0"/>
                </a:rPr>
                <a:t>Consolider les acquis de la scolarité obligatoire par la continuité des apprentissages</a:t>
              </a:r>
              <a:endParaRPr lang="fr-FR" sz="2200" kern="1200" dirty="0">
                <a:latin typeface="Century Gothic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275856" y="836712"/>
            <a:ext cx="2889737" cy="5476288"/>
            <a:chOff x="2978287" y="0"/>
            <a:chExt cx="2889737" cy="54762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978287" y="0"/>
              <a:ext cx="2889737" cy="547628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8287" y="1152129"/>
              <a:ext cx="2889737" cy="3228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>
                  <a:latin typeface="Century Gothic" pitchFamily="34" charset="0"/>
                </a:rPr>
                <a:t>Comprendre</a:t>
              </a:r>
              <a:r>
                <a:rPr lang="fr-FR" sz="2200" kern="1200" baseline="0" dirty="0" smtClean="0">
                  <a:latin typeface="Century Gothic" pitchFamily="34" charset="0"/>
                </a:rPr>
                <a:t> le monde d’hier et d’aujourd’hui</a:t>
              </a:r>
              <a:endParaRPr lang="fr-FR" sz="2200" kern="1200" dirty="0">
                <a:latin typeface="Century Gothic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254263" y="836712"/>
            <a:ext cx="2889737" cy="5476288"/>
            <a:chOff x="5954716" y="0"/>
            <a:chExt cx="2889737" cy="54762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5954716" y="0"/>
              <a:ext cx="2889737" cy="547628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954716" y="1872208"/>
              <a:ext cx="2889737" cy="2190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>
                  <a:latin typeface="Century Gothic" pitchFamily="34" charset="0"/>
                </a:rPr>
                <a:t>Construire</a:t>
              </a:r>
              <a:r>
                <a:rPr lang="fr-FR" sz="2200" kern="1200" baseline="0" dirty="0" smtClean="0">
                  <a:latin typeface="Century Gothic" pitchFamily="34" charset="0"/>
                </a:rPr>
                <a:t> une culture commune pour de futurs citoyens</a:t>
              </a:r>
              <a:endParaRPr lang="fr-FR" sz="2200" kern="12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3632397736"/>
              </p:ext>
            </p:extLst>
          </p:nvPr>
        </p:nvGraphicFramePr>
        <p:xfrm>
          <a:off x="-61783" y="0"/>
          <a:ext cx="9267565" cy="679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257013" y="0"/>
            <a:ext cx="2886988" cy="637754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fr-FR" dirty="0" smtClean="0">
                <a:latin typeface="Gloucester MT Extra Condensed" pitchFamily="18" charset="0"/>
              </a:rPr>
              <a:t>Pourquoi  faire de l’histoire –géographie au lycée ?</a:t>
            </a:r>
            <a:endParaRPr lang="fr-FR" dirty="0">
              <a:latin typeface="Gloucester MT Extra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6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 du temps"/>
          <p:cNvSpPr/>
          <p:nvPr/>
        </p:nvSpPr>
        <p:spPr>
          <a:xfrm>
            <a:off x="45283" y="5535265"/>
            <a:ext cx="9112549" cy="50405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583161" y="5535265"/>
            <a:ext cx="2988000" cy="504056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Antiquité</a:t>
            </a:r>
            <a:endParaRPr lang="fr-FR" cap="small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319465" y="5535265"/>
            <a:ext cx="2552575" cy="50405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Moyen </a:t>
            </a:r>
            <a:r>
              <a:rPr lang="fr-FR" cap="small" dirty="0">
                <a:solidFill>
                  <a:schemeClr val="tx1"/>
                </a:solidFill>
                <a:latin typeface="Bodoni MT Condensed" panose="02070606080606020203" pitchFamily="18" charset="0"/>
              </a:rPr>
              <a:t>A</a:t>
            </a:r>
            <a:r>
              <a:rPr lang="fr-FR" cap="small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ge</a:t>
            </a:r>
            <a:endParaRPr lang="fr-FR" cap="small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623721" y="5535265"/>
            <a:ext cx="1368152" cy="50405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Temps modernes</a:t>
            </a:r>
            <a:endParaRPr lang="fr-FR" cap="small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27584" y="4005064"/>
            <a:ext cx="7200800" cy="997018"/>
            <a:chOff x="205495" y="1292073"/>
            <a:chExt cx="3025436" cy="997018"/>
          </a:xfrm>
        </p:grpSpPr>
        <p:sp>
          <p:nvSpPr>
            <p:cNvPr id="7" name="Rectangle 6"/>
            <p:cNvSpPr/>
            <p:nvPr/>
          </p:nvSpPr>
          <p:spPr>
            <a:xfrm>
              <a:off x="205495" y="1292073"/>
              <a:ext cx="3025436" cy="9970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5495" y="1292073"/>
              <a:ext cx="3025436" cy="99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>
                  <a:latin typeface="Century Gothic" pitchFamily="34" charset="0"/>
                </a:rPr>
                <a:t>En histoire, les </a:t>
              </a:r>
              <a:r>
                <a:rPr lang="fr-FR" sz="2400" dirty="0">
                  <a:latin typeface="Century Gothic" pitchFamily="34" charset="0"/>
                </a:rPr>
                <a:t>g</a:t>
              </a:r>
              <a:r>
                <a:rPr lang="fr-FR" sz="2400" kern="1200" dirty="0" smtClean="0">
                  <a:latin typeface="Century Gothic" pitchFamily="34" charset="0"/>
                </a:rPr>
                <a:t>randes étapes de la formation du monde moderne</a:t>
              </a:r>
              <a:endParaRPr lang="fr-FR" sz="2400" kern="1200" dirty="0">
                <a:latin typeface="Century Gothic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539552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ury Gothic" pitchFamily="34" charset="0"/>
              </a:rPr>
              <a:t>En géographie, environnement, développement</a:t>
            </a:r>
            <a:r>
              <a:rPr lang="fr-FR" sz="2400" dirty="0">
                <a:latin typeface="Century Gothic" pitchFamily="34" charset="0"/>
              </a:rPr>
              <a:t>, mobilité : les défis d’un monde en transition</a:t>
            </a:r>
          </a:p>
        </p:txBody>
      </p:sp>
      <p:pic>
        <p:nvPicPr>
          <p:cNvPr id="1026" name="Picture 2" descr="https://upload.wikimedia.org/wikipedia/commons/e/ed/Reversed_Earth_map_10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318000" cy="21590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7/74/Mercator-projection.jpg/800px-Mercator-proj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5560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entury Gothic" pitchFamily="34" charset="0"/>
              </a:rPr>
              <a:t>Les grands thèmes du programme</a:t>
            </a:r>
            <a:endParaRPr lang="fr-FR" sz="2400" dirty="0">
              <a:latin typeface="Century Gothic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95536" y="908719"/>
          <a:ext cx="8496944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6019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Histoire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Géographie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38129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Le monde méditerranéen : empreintes de l’Antiquité et du Moyen Âge 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Sociétés et environnement: des équilibres fragiles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38129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XVe-XVIe siècle: un nouveau rapport au monde, un temps de mutation intellectuelle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Territoires, populations et développement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96690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L’État à l’époque moderne: France et Angleterre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Des mobilités généralisées</a:t>
                      </a:r>
                    </a:p>
                    <a:p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96690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Dynamiques et ruptures dans les sociétés du XVIIe et XVIIIe siècles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entury Gothic" pitchFamily="34" charset="0"/>
                        </a:rPr>
                        <a:t>L’Afrique australe: un espace en profonde mutation</a:t>
                      </a:r>
                      <a:endParaRPr lang="fr-FR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258</Words>
  <Application>Microsoft Office PowerPoint</Application>
  <PresentationFormat>Affichage à l'écran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ds</dc:creator>
  <cp:lastModifiedBy>profil.w10v1903</cp:lastModifiedBy>
  <cp:revision>9</cp:revision>
  <dcterms:created xsi:type="dcterms:W3CDTF">2021-02-25T15:56:35Z</dcterms:created>
  <dcterms:modified xsi:type="dcterms:W3CDTF">2021-03-08T10:12:49Z</dcterms:modified>
</cp:coreProperties>
</file>