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6" r:id="rId3"/>
    <p:sldId id="257" r:id="rId4"/>
    <p:sldId id="258" r:id="rId5"/>
    <p:sldId id="265" r:id="rId6"/>
    <p:sldId id="261" r:id="rId7"/>
    <p:sldId id="262" r:id="rId8"/>
    <p:sldId id="264" r:id="rId9"/>
    <p:sldId id="263"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5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5" d="100"/>
          <a:sy n="85" d="100"/>
        </p:scale>
        <p:origin x="-2364" y="-7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55C022-13CB-46DE-9431-7E5C03473775}" type="datetimeFigureOut">
              <a:rPr lang="fr-FR" smtClean="0"/>
              <a:t>09/12/2020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861C92-3E53-4741-AE06-CABE7B6BF5C8}" type="slidenum">
              <a:rPr lang="fr-FR" smtClean="0"/>
              <a:t>‹N°›</a:t>
            </a:fld>
            <a:endParaRPr lang="fr-FR"/>
          </a:p>
        </p:txBody>
      </p:sp>
    </p:spTree>
    <p:extLst>
      <p:ext uri="{BB962C8B-B14F-4D97-AF65-F5344CB8AC3E}">
        <p14:creationId xmlns:p14="http://schemas.microsoft.com/office/powerpoint/2010/main" val="2763882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L’enseignement </a:t>
            </a:r>
            <a:endParaRPr lang="fr-FR" dirty="0"/>
          </a:p>
        </p:txBody>
      </p:sp>
      <p:sp>
        <p:nvSpPr>
          <p:cNvPr id="4" name="Espace réservé du numéro de diapositive 3"/>
          <p:cNvSpPr>
            <a:spLocks noGrp="1"/>
          </p:cNvSpPr>
          <p:nvPr>
            <p:ph type="sldNum" sz="quarter" idx="10"/>
          </p:nvPr>
        </p:nvSpPr>
        <p:spPr/>
        <p:txBody>
          <a:bodyPr/>
          <a:lstStyle/>
          <a:p>
            <a:fld id="{6A861C92-3E53-4741-AE06-CABE7B6BF5C8}" type="slidenum">
              <a:rPr lang="fr-FR" smtClean="0"/>
              <a:t>1</a:t>
            </a:fld>
            <a:endParaRPr lang="fr-FR"/>
          </a:p>
        </p:txBody>
      </p:sp>
    </p:spTree>
    <p:extLst>
      <p:ext uri="{BB962C8B-B14F-4D97-AF65-F5344CB8AC3E}">
        <p14:creationId xmlns:p14="http://schemas.microsoft.com/office/powerpoint/2010/main" val="3738355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Projet français, musique</a:t>
            </a:r>
            <a:r>
              <a:rPr lang="fr-FR" baseline="0" dirty="0" smtClean="0"/>
              <a:t> et arts plastiques </a:t>
            </a:r>
            <a:endParaRPr lang="fr-FR" dirty="0"/>
          </a:p>
        </p:txBody>
      </p:sp>
      <p:sp>
        <p:nvSpPr>
          <p:cNvPr id="4" name="Espace réservé du numéro de diapositive 3"/>
          <p:cNvSpPr>
            <a:spLocks noGrp="1"/>
          </p:cNvSpPr>
          <p:nvPr>
            <p:ph type="sldNum" sz="quarter" idx="10"/>
          </p:nvPr>
        </p:nvSpPr>
        <p:spPr/>
        <p:txBody>
          <a:bodyPr/>
          <a:lstStyle/>
          <a:p>
            <a:fld id="{6A861C92-3E53-4741-AE06-CABE7B6BF5C8}" type="slidenum">
              <a:rPr lang="fr-FR" smtClean="0"/>
              <a:t>4</a:t>
            </a:fld>
            <a:endParaRPr lang="fr-FR"/>
          </a:p>
        </p:txBody>
      </p:sp>
    </p:spTree>
    <p:extLst>
      <p:ext uri="{BB962C8B-B14F-4D97-AF65-F5344CB8AC3E}">
        <p14:creationId xmlns:p14="http://schemas.microsoft.com/office/powerpoint/2010/main" val="266283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Création</a:t>
            </a:r>
            <a:r>
              <a:rPr lang="fr-FR" baseline="0" dirty="0" smtClean="0"/>
              <a:t> de robes pour les Héroïnes de Shakespeare</a:t>
            </a:r>
            <a:endParaRPr lang="fr-FR" dirty="0"/>
          </a:p>
        </p:txBody>
      </p:sp>
      <p:sp>
        <p:nvSpPr>
          <p:cNvPr id="4" name="Espace réservé du numéro de diapositive 3"/>
          <p:cNvSpPr>
            <a:spLocks noGrp="1"/>
          </p:cNvSpPr>
          <p:nvPr>
            <p:ph type="sldNum" sz="quarter" idx="10"/>
          </p:nvPr>
        </p:nvSpPr>
        <p:spPr/>
        <p:txBody>
          <a:bodyPr/>
          <a:lstStyle/>
          <a:p>
            <a:fld id="{6A861C92-3E53-4741-AE06-CABE7B6BF5C8}" type="slidenum">
              <a:rPr lang="fr-FR" smtClean="0"/>
              <a:t>7</a:t>
            </a:fld>
            <a:endParaRPr lang="fr-FR"/>
          </a:p>
        </p:txBody>
      </p:sp>
    </p:spTree>
    <p:extLst>
      <p:ext uri="{BB962C8B-B14F-4D97-AF65-F5344CB8AC3E}">
        <p14:creationId xmlns:p14="http://schemas.microsoft.com/office/powerpoint/2010/main" val="1133639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A861C92-3E53-4741-AE06-CABE7B6BF5C8}" type="slidenum">
              <a:rPr lang="fr-FR" smtClean="0"/>
              <a:t>8</a:t>
            </a:fld>
            <a:endParaRPr lang="fr-FR"/>
          </a:p>
        </p:txBody>
      </p:sp>
    </p:spTree>
    <p:extLst>
      <p:ext uri="{BB962C8B-B14F-4D97-AF65-F5344CB8AC3E}">
        <p14:creationId xmlns:p14="http://schemas.microsoft.com/office/powerpoint/2010/main" val="1631193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Rencontre</a:t>
            </a:r>
            <a:r>
              <a:rPr lang="fr-FR" baseline="0" dirty="0" smtClean="0"/>
              <a:t> avec l’artiste Gérard </a:t>
            </a:r>
            <a:r>
              <a:rPr lang="fr-FR" baseline="0" dirty="0" err="1" smtClean="0"/>
              <a:t>Schlosser</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6A861C92-3E53-4741-AE06-CABE7B6BF5C8}" type="slidenum">
              <a:rPr lang="fr-FR" smtClean="0"/>
              <a:t>9</a:t>
            </a:fld>
            <a:endParaRPr lang="fr-FR"/>
          </a:p>
        </p:txBody>
      </p:sp>
    </p:spTree>
    <p:extLst>
      <p:ext uri="{BB962C8B-B14F-4D97-AF65-F5344CB8AC3E}">
        <p14:creationId xmlns:p14="http://schemas.microsoft.com/office/powerpoint/2010/main" val="2110897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09/12/2020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09/12/2020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09/12/2020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09/12/2020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09/12/2020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09/12/2020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09/12/2020</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09/12/2020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09/12/2020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09/12/2020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09/12/2020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09/12/2020</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418500" y="1480654"/>
            <a:ext cx="8496943" cy="2016224"/>
            <a:chOff x="106463257" y="105339825"/>
            <a:chExt cx="7046942" cy="1632321"/>
          </a:xfrm>
        </p:grpSpPr>
        <p:sp>
          <p:nvSpPr>
            <p:cNvPr id="4" name="Text Box 4"/>
            <p:cNvSpPr txBox="1">
              <a:spLocks noChangeArrowheads="1"/>
            </p:cNvSpPr>
            <p:nvPr/>
          </p:nvSpPr>
          <p:spPr bwMode="auto">
            <a:xfrm>
              <a:off x="106463257" y="105339825"/>
              <a:ext cx="7046942" cy="1632321"/>
            </a:xfrm>
            <a:prstGeom prst="rect">
              <a:avLst/>
            </a:prstGeom>
            <a:solidFill>
              <a:srgbClr val="FFFFFF"/>
            </a:solidFill>
            <a:ln w="9525" algn="in">
              <a:solidFill>
                <a:schemeClr val="bg2">
                  <a:lumMod val="25000"/>
                </a:schemeClr>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Tahoma" pitchFamily="34" charset="0"/>
                  <a:cs typeface="Arial" pitchFamily="34" charset="0"/>
                </a:rPr>
                <a:t>                                                                                      </a:t>
              </a:r>
              <a:r>
                <a:rPr kumimoji="0" lang="fr-FR" altLang="fr-FR" sz="1600" b="1" i="0" u="none" strike="noStrike" cap="none" normalizeH="0" baseline="0" dirty="0" smtClean="0">
                  <a:ln>
                    <a:noFill/>
                  </a:ln>
                  <a:solidFill>
                    <a:srgbClr val="7C7900"/>
                  </a:solidFill>
                  <a:effectLst/>
                  <a:latin typeface="Tahoma" pitchFamily="34" charset="0"/>
                  <a:cs typeface="Arial" pitchFamily="34" charset="0"/>
                </a:rPr>
                <a:t>L’enseignement de spécialité</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smtClean="0">
                  <a:ln>
                    <a:noFill/>
                  </a:ln>
                  <a:solidFill>
                    <a:srgbClr val="7C7900"/>
                  </a:solidFill>
                  <a:effectLst/>
                  <a:latin typeface="Tahoma" pitchFamily="34" charset="0"/>
                  <a:cs typeface="Arial" pitchFamily="34" charset="0"/>
                </a:rPr>
                <a:t>                                                                                </a:t>
              </a:r>
              <a:r>
                <a:rPr kumimoji="0" lang="fr-FR" altLang="fr-FR" sz="2000" b="1" i="0" u="none" strike="noStrike" cap="none" normalizeH="0" baseline="0" dirty="0" smtClean="0">
                  <a:ln>
                    <a:noFill/>
                  </a:ln>
                  <a:solidFill>
                    <a:srgbClr val="585600"/>
                  </a:solidFill>
                  <a:effectLst/>
                  <a:latin typeface="Tahoma" pitchFamily="34" charset="0"/>
                  <a:cs typeface="Arial" pitchFamily="34" charset="0"/>
                </a:rPr>
                <a:t>Arts plastiques </a:t>
              </a:r>
              <a:endParaRPr kumimoji="0" lang="fr-FR" altLang="fr-FR" sz="2000" b="0" i="0" u="none" strike="noStrike" cap="none" normalizeH="0" baseline="0" dirty="0" smtClean="0">
                <a:ln>
                  <a:noFill/>
                </a:ln>
                <a:solidFill>
                  <a:srgbClr val="585600"/>
                </a:solidFill>
                <a:effectLst/>
                <a:latin typeface="Tahom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rgbClr val="000000"/>
                  </a:solidFill>
                  <a:effectLst/>
                  <a:latin typeface="Tahoma" pitchFamily="34" charset="0"/>
                  <a:cs typeface="Arial" pitchFamily="34" charset="0"/>
                </a:rPr>
                <a:t>                                                             </a:t>
              </a:r>
              <a:endParaRPr kumimoji="0" lang="fr-FR" altLang="fr-FR" sz="1200" b="0" i="0" u="none" strike="noStrike" cap="none" normalizeH="0" baseline="0" dirty="0" smtClean="0">
                <a:ln>
                  <a:noFill/>
                </a:ln>
                <a:solidFill>
                  <a:srgbClr val="000000"/>
                </a:solidFill>
                <a:effectLst/>
                <a:latin typeface="Tahom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200" b="0" i="0" u="none" strike="noStrike" cap="none" normalizeH="0" baseline="0" dirty="0" smtClean="0">
                <a:ln>
                  <a:noFill/>
                </a:ln>
                <a:solidFill>
                  <a:srgbClr val="000000"/>
                </a:solidFill>
                <a:effectLst/>
                <a:latin typeface="Tahom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200" b="0" i="0" u="none" strike="noStrike" cap="none" normalizeH="0" baseline="0" dirty="0" smtClean="0">
                <a:ln>
                  <a:noFill/>
                </a:ln>
                <a:solidFill>
                  <a:srgbClr val="000000"/>
                </a:solidFill>
                <a:effectLst/>
                <a:latin typeface="Tahom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200" b="0" i="0" u="none" strike="noStrike" cap="none" normalizeH="0" baseline="0" dirty="0" smtClean="0">
                <a:ln>
                  <a:noFill/>
                </a:ln>
                <a:solidFill>
                  <a:srgbClr val="000000"/>
                </a:solidFill>
                <a:effectLst/>
                <a:latin typeface="Tahoma"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1200" b="0" i="0" u="none" strike="noStrike" cap="none" normalizeH="0" baseline="0" dirty="0" smtClean="0">
                <a:ln>
                  <a:noFill/>
                </a:ln>
                <a:solidFill>
                  <a:srgbClr val="000000"/>
                </a:solidFill>
                <a:effectLst/>
                <a:latin typeface="Tahoma"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rgbClr val="000000"/>
                  </a:solidFill>
                  <a:effectLst/>
                  <a:latin typeface="Tahoma" pitchFamily="34" charset="0"/>
                  <a:cs typeface="Arial" pitchFamily="34" charset="0"/>
                </a:rPr>
                <a:t>Cet enseignement s’adresse à tous les élèves ayant ou non suivi l’option en seconde. </a:t>
              </a:r>
              <a:endParaRPr kumimoji="0" lang="fr-FR" alt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5"/>
            <p:cNvSpPr txBox="1">
              <a:spLocks noChangeArrowheads="1"/>
            </p:cNvSpPr>
            <p:nvPr/>
          </p:nvSpPr>
          <p:spPr bwMode="auto">
            <a:xfrm>
              <a:off x="109321853" y="105981094"/>
              <a:ext cx="1726170" cy="455552"/>
            </a:xfrm>
            <a:prstGeom prst="rect">
              <a:avLst/>
            </a:prstGeom>
            <a:solidFill>
              <a:srgbClr val="DEDB00"/>
            </a:solidFill>
            <a:ln w="9525" algn="in">
              <a:solidFill>
                <a:schemeClr val="bg2">
                  <a:lumMod val="25000"/>
                </a:schemeClr>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000000"/>
                  </a:solidFill>
                  <a:effectLst/>
                  <a:latin typeface="Tahoma" pitchFamily="34" charset="0"/>
                  <a:cs typeface="Arial" pitchFamily="34" charset="0"/>
                </a:rPr>
                <a:t>Classe de 1ère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000000"/>
                  </a:solidFill>
                  <a:effectLst/>
                  <a:latin typeface="Tahoma" pitchFamily="34" charset="0"/>
                  <a:cs typeface="Arial" pitchFamily="34" charset="0"/>
                </a:rPr>
                <a:t>4h</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6"/>
            <p:cNvSpPr txBox="1">
              <a:spLocks noChangeArrowheads="1"/>
            </p:cNvSpPr>
            <p:nvPr/>
          </p:nvSpPr>
          <p:spPr bwMode="auto">
            <a:xfrm>
              <a:off x="111269448" y="105992295"/>
              <a:ext cx="1726170" cy="455552"/>
            </a:xfrm>
            <a:prstGeom prst="rect">
              <a:avLst/>
            </a:prstGeom>
            <a:solidFill>
              <a:srgbClr val="DEDB00"/>
            </a:solidFill>
            <a:ln w="9525" algn="in">
              <a:solidFill>
                <a:schemeClr val="bg2">
                  <a:lumMod val="25000"/>
                </a:schemeClr>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000000"/>
                  </a:solidFill>
                  <a:effectLst/>
                  <a:latin typeface="Tahoma" pitchFamily="34" charset="0"/>
                  <a:cs typeface="Arial" pitchFamily="34" charset="0"/>
                </a:rPr>
                <a:t>Classe de Terminale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000000"/>
                  </a:solidFill>
                  <a:effectLst/>
                  <a:latin typeface="Tahoma" pitchFamily="34" charset="0"/>
                  <a:cs typeface="Arial" pitchFamily="34" charset="0"/>
                </a:rPr>
                <a:t>6h</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1031" name="Picture 7" descr="J:\lycee\administration Nodier\LOGO LYCE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774728"/>
            <a:ext cx="2376264" cy="71403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16621" y="4077072"/>
            <a:ext cx="7311169" cy="984885"/>
          </a:xfrm>
          <a:prstGeom prst="rect">
            <a:avLst/>
          </a:prstGeom>
        </p:spPr>
        <p:txBody>
          <a:bodyPr wrap="none">
            <a:spAutoFit/>
          </a:bodyPr>
          <a:lstStyle/>
          <a:p>
            <a:r>
              <a:rPr lang="fr-FR" dirty="0" smtClean="0">
                <a:latin typeface="Tahoma" panose="020B0604030504040204" pitchFamily="34" charset="0"/>
                <a:ea typeface="Tahoma" panose="020B0604030504040204" pitchFamily="34" charset="0"/>
                <a:cs typeface="Tahoma" panose="020B0604030504040204" pitchFamily="34" charset="0"/>
              </a:rPr>
              <a:t>L’enseignement des arts plastiques en lycée a pour principe l’exercice </a:t>
            </a:r>
          </a:p>
          <a:p>
            <a:r>
              <a:rPr lang="fr-FR" dirty="0" smtClean="0">
                <a:latin typeface="Tahoma" panose="020B0604030504040204" pitchFamily="34" charset="0"/>
                <a:ea typeface="Tahoma" panose="020B0604030504040204" pitchFamily="34" charset="0"/>
                <a:cs typeface="Tahoma" panose="020B0604030504040204" pitchFamily="34" charset="0"/>
              </a:rPr>
              <a:t>d’une </a:t>
            </a:r>
            <a:r>
              <a:rPr lang="fr-FR" sz="2000" b="1" dirty="0" smtClean="0">
                <a:solidFill>
                  <a:srgbClr val="585600"/>
                </a:solidFill>
                <a:latin typeface="Tahoma" panose="020B0604030504040204" pitchFamily="34" charset="0"/>
                <a:ea typeface="Tahoma" panose="020B0604030504040204" pitchFamily="34" charset="0"/>
                <a:cs typeface="Tahoma" panose="020B0604030504040204" pitchFamily="34" charset="0"/>
              </a:rPr>
              <a:t>pratique plastique </a:t>
            </a:r>
            <a:r>
              <a:rPr lang="fr-FR" dirty="0">
                <a:latin typeface="Tahoma" panose="020B0604030504040204" pitchFamily="34" charset="0"/>
                <a:ea typeface="Tahoma" panose="020B0604030504040204" pitchFamily="34" charset="0"/>
                <a:cs typeface="Tahoma" panose="020B0604030504040204" pitchFamily="34" charset="0"/>
              </a:rPr>
              <a:t>e</a:t>
            </a:r>
            <a:r>
              <a:rPr lang="fr-FR" dirty="0" smtClean="0">
                <a:latin typeface="Tahoma" panose="020B0604030504040204" pitchFamily="34" charset="0"/>
                <a:ea typeface="Tahoma" panose="020B0604030504040204" pitchFamily="34" charset="0"/>
                <a:cs typeface="Tahoma" panose="020B0604030504040204" pitchFamily="34" charset="0"/>
              </a:rPr>
              <a:t>n relation étroite avec la construction </a:t>
            </a:r>
          </a:p>
          <a:p>
            <a:r>
              <a:rPr lang="fr-FR" dirty="0" smtClean="0">
                <a:latin typeface="Tahoma" panose="020B0604030504040204" pitchFamily="34" charset="0"/>
                <a:ea typeface="Tahoma" panose="020B0604030504040204" pitchFamily="34" charset="0"/>
                <a:cs typeface="Tahoma" panose="020B0604030504040204" pitchFamily="34" charset="0"/>
              </a:rPr>
              <a:t>d’une </a:t>
            </a:r>
            <a:r>
              <a:rPr lang="fr-FR" sz="2000" b="1" dirty="0" smtClean="0">
                <a:solidFill>
                  <a:srgbClr val="585600"/>
                </a:solidFill>
                <a:latin typeface="Tahoma" panose="020B0604030504040204" pitchFamily="34" charset="0"/>
                <a:ea typeface="Tahoma" panose="020B0604030504040204" pitchFamily="34" charset="0"/>
                <a:cs typeface="Tahoma" panose="020B0604030504040204" pitchFamily="34" charset="0"/>
              </a:rPr>
              <a:t>culture artistique</a:t>
            </a:r>
            <a:r>
              <a:rPr lang="fr-FR" dirty="0" smtClean="0">
                <a:latin typeface="Tahoma" panose="020B0604030504040204" pitchFamily="34" charset="0"/>
                <a:ea typeface="Tahoma" panose="020B0604030504040204" pitchFamily="34" charset="0"/>
                <a:cs typeface="Tahoma" panose="020B0604030504040204" pitchFamily="34" charset="0"/>
              </a:rPr>
              <a:t>. </a:t>
            </a:r>
            <a:endParaRPr lang="fr-FR"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47318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186" y="188640"/>
            <a:ext cx="5375126" cy="6579552"/>
          </a:xfrm>
          <a:prstGeom prst="rect">
            <a:avLst/>
          </a:prstGeom>
        </p:spPr>
      </p:pic>
    </p:spTree>
    <p:extLst>
      <p:ext uri="{BB962C8B-B14F-4D97-AF65-F5344CB8AC3E}">
        <p14:creationId xmlns:p14="http://schemas.microsoft.com/office/powerpoint/2010/main" val="62869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177650" y="155229"/>
            <a:ext cx="6613525" cy="2193651"/>
          </a:xfrm>
          <a:prstGeom prst="rect">
            <a:avLst/>
          </a:prstGeom>
          <a:solidFill>
            <a:srgbClr val="7C79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smtClean="0">
                <a:ln>
                  <a:noFill/>
                </a:ln>
                <a:solidFill>
                  <a:srgbClr val="000000"/>
                </a:solidFill>
                <a:effectLst/>
                <a:latin typeface="Tahoma" pitchFamily="34" charset="0"/>
                <a:cs typeface="Arial" pitchFamily="34" charset="0"/>
              </a:rPr>
              <a:t>Les objectifs pédagogiques </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 Box 4"/>
          <p:cNvSpPr txBox="1">
            <a:spLocks noChangeArrowheads="1"/>
          </p:cNvSpPr>
          <p:nvPr/>
        </p:nvSpPr>
        <p:spPr bwMode="auto">
          <a:xfrm>
            <a:off x="1411454" y="594592"/>
            <a:ext cx="3072959" cy="868921"/>
          </a:xfrm>
          <a:prstGeom prst="rect">
            <a:avLst/>
          </a:prstGeom>
          <a:solidFill>
            <a:srgbClr val="FFFF00"/>
          </a:solidFill>
          <a:ln w="6350" algn="in">
            <a:solidFill>
              <a:srgbClr val="7C79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000000"/>
                </a:solidFill>
                <a:effectLst/>
                <a:latin typeface="Tahoma" pitchFamily="34" charset="0"/>
                <a:cs typeface="Arial" pitchFamily="34" charset="0"/>
              </a:rPr>
              <a:t>Expérimenter, produire, créer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Tahoma" pitchFamily="34" charset="0"/>
                <a:cs typeface="Arial" pitchFamily="34" charset="0"/>
              </a:rPr>
              <a:t>par des pratiques diverses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Tahoma" pitchFamily="34" charset="0"/>
                <a:cs typeface="Arial" pitchFamily="34" charset="0"/>
              </a:rPr>
              <a:t>(dessin, peinture, sculpture, architecture, photographie, vidéo, numérique).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1200" b="0" i="0" u="none" strike="noStrike" cap="none" normalizeH="0" baseline="0" dirty="0" smtClean="0">
              <a:ln>
                <a:noFill/>
              </a:ln>
              <a:solidFill>
                <a:srgbClr val="000000"/>
              </a:solidFill>
              <a:effectLst/>
              <a:latin typeface="Tahoma"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1200" b="0" i="0" u="none" strike="noStrike" cap="none" normalizeH="0" baseline="0" dirty="0" smtClean="0">
              <a:ln>
                <a:noFill/>
              </a:ln>
              <a:solidFill>
                <a:srgbClr val="000000"/>
              </a:solidFill>
              <a:effectLst/>
              <a:latin typeface="Tahom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6"/>
          <p:cNvSpPr txBox="1">
            <a:spLocks noChangeArrowheads="1"/>
          </p:cNvSpPr>
          <p:nvPr/>
        </p:nvSpPr>
        <p:spPr bwMode="auto">
          <a:xfrm>
            <a:off x="2896144" y="1570723"/>
            <a:ext cx="3678982" cy="536495"/>
          </a:xfrm>
          <a:prstGeom prst="rect">
            <a:avLst/>
          </a:prstGeom>
          <a:solidFill>
            <a:srgbClr val="FFFF00"/>
          </a:solidFill>
          <a:ln w="6350" algn="in">
            <a:solidFill>
              <a:srgbClr val="7C79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000000"/>
                </a:solidFill>
                <a:effectLst/>
                <a:latin typeface="Tahoma" pitchFamily="34" charset="0"/>
                <a:cs typeface="Arial" pitchFamily="34" charset="0"/>
              </a:rPr>
              <a:t>S’engager dans une démarche personnelle, </a:t>
            </a:r>
            <a:endParaRPr kumimoji="0" lang="fr-FR" altLang="fr-FR" sz="1200" b="0" i="0" u="none" strike="noStrike" cap="none" normalizeH="0" baseline="0" dirty="0" smtClean="0">
              <a:ln>
                <a:noFill/>
              </a:ln>
              <a:solidFill>
                <a:srgbClr val="000000"/>
              </a:solidFill>
              <a:effectLst/>
              <a:latin typeface="Tahoma"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Tahoma" pitchFamily="34" charset="0"/>
                <a:cs typeface="Arial" pitchFamily="34" charset="0"/>
              </a:rPr>
              <a:t>savoir expliciter ses choix.</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9"/>
          <p:cNvSpPr txBox="1">
            <a:spLocks noChangeArrowheads="1"/>
          </p:cNvSpPr>
          <p:nvPr/>
        </p:nvSpPr>
        <p:spPr bwMode="auto">
          <a:xfrm>
            <a:off x="5675825" y="639634"/>
            <a:ext cx="1321006" cy="778836"/>
          </a:xfrm>
          <a:prstGeom prst="rect">
            <a:avLst/>
          </a:prstGeom>
          <a:noFill/>
          <a:ln w="9525" algn="in">
            <a:solidFill>
              <a:srgbClr val="FF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rgbClr val="000000"/>
                </a:solidFill>
                <a:effectLst/>
                <a:latin typeface="Tahoma" pitchFamily="34" charset="0"/>
                <a:cs typeface="Arial" pitchFamily="34" charset="0"/>
              </a:rPr>
              <a:t>Faire interagir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smtClean="0">
                <a:ln>
                  <a:noFill/>
                </a:ln>
                <a:solidFill>
                  <a:srgbClr val="000000"/>
                </a:solidFill>
                <a:effectLst/>
                <a:latin typeface="Tahoma" pitchFamily="34" charset="0"/>
                <a:cs typeface="Arial" pitchFamily="34" charset="0"/>
              </a:rPr>
              <a:t>PRATIQUE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smtClean="0">
                <a:ln>
                  <a:noFill/>
                </a:ln>
                <a:solidFill>
                  <a:srgbClr val="000000"/>
                </a:solidFill>
                <a:effectLst/>
                <a:latin typeface="Tahoma" pitchFamily="34" charset="0"/>
                <a:cs typeface="Arial" pitchFamily="34" charset="0"/>
              </a:rPr>
              <a:t>et CULTURE</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8" name="Picture 10" descr="C:\Users\Gatto Sylvie\Desktop\PHOTOS\IMG_20151015_1048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506" y="1656346"/>
            <a:ext cx="1643190" cy="2190920"/>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554" y="4025598"/>
            <a:ext cx="1728192" cy="2304256"/>
          </a:xfrm>
          <a:prstGeom prst="rect">
            <a:avLst/>
          </a:prstGeom>
        </p:spPr>
      </p:pic>
      <p:pic>
        <p:nvPicPr>
          <p:cNvPr id="22" name="Image 21"/>
          <p:cNvPicPr>
            <a:picLocks noChangeAspect="1"/>
          </p:cNvPicPr>
          <p:nvPr/>
        </p:nvPicPr>
        <p:blipFill rotWithShape="1">
          <a:blip r:embed="rId4" cstate="print">
            <a:extLst>
              <a:ext uri="{28A0092B-C50C-407E-A947-70E740481C1C}">
                <a14:useLocalDpi xmlns:a14="http://schemas.microsoft.com/office/drawing/2010/main" val="0"/>
              </a:ext>
            </a:extLst>
          </a:blip>
          <a:srcRect l="25510" r="26956" b="22580"/>
          <a:stretch/>
        </p:blipFill>
        <p:spPr>
          <a:xfrm>
            <a:off x="2219062" y="2302210"/>
            <a:ext cx="2286352" cy="2482556"/>
          </a:xfrm>
          <a:prstGeom prst="rect">
            <a:avLst/>
          </a:prstGeom>
        </p:spPr>
      </p:pic>
      <p:pic>
        <p:nvPicPr>
          <p:cNvPr id="19" name="Imag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1760" y="5009724"/>
            <a:ext cx="2169716" cy="1562195"/>
          </a:xfrm>
          <a:prstGeom prst="rect">
            <a:avLst/>
          </a:prstGeom>
        </p:spPr>
      </p:pic>
      <p:pic>
        <p:nvPicPr>
          <p:cNvPr id="21" name="Imag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90887" y="2459550"/>
            <a:ext cx="3100288" cy="2325216"/>
          </a:xfrm>
          <a:prstGeom prst="rect">
            <a:avLst/>
          </a:prstGeom>
        </p:spPr>
      </p:pic>
      <p:pic>
        <p:nvPicPr>
          <p:cNvPr id="24" name="Picture 2" descr="F:\Le Chat Botté mai 2014\Tournage 21 mai 2014\P5210255.JPG"/>
          <p:cNvPicPr>
            <a:picLocks noChangeAspect="1" noChangeArrowheads="1"/>
          </p:cNvPicPr>
          <p:nvPr/>
        </p:nvPicPr>
        <p:blipFill>
          <a:blip r:embed="rId7" cstate="print"/>
          <a:srcRect/>
          <a:stretch>
            <a:fillRect/>
          </a:stretch>
        </p:blipFill>
        <p:spPr bwMode="auto">
          <a:xfrm>
            <a:off x="5076056" y="5093903"/>
            <a:ext cx="2043802" cy="1362535"/>
          </a:xfrm>
          <a:prstGeom prst="rect">
            <a:avLst/>
          </a:prstGeom>
          <a:noFill/>
        </p:spPr>
      </p:pic>
      <p:pic>
        <p:nvPicPr>
          <p:cNvPr id="23" name="Imag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24328" y="4509119"/>
            <a:ext cx="1470385" cy="2205577"/>
          </a:xfrm>
          <a:prstGeom prst="rect">
            <a:avLst/>
          </a:prstGeom>
        </p:spPr>
      </p:pic>
    </p:spTree>
    <p:extLst>
      <p:ext uri="{BB962C8B-B14F-4D97-AF65-F5344CB8AC3E}">
        <p14:creationId xmlns:p14="http://schemas.microsoft.com/office/powerpoint/2010/main" val="2441015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043608" y="144695"/>
            <a:ext cx="6613525" cy="1700129"/>
            <a:chOff x="1294844" y="1248640"/>
            <a:chExt cx="6613525" cy="1723450"/>
          </a:xfrm>
        </p:grpSpPr>
        <p:sp>
          <p:nvSpPr>
            <p:cNvPr id="3" name="Text Box 3"/>
            <p:cNvSpPr txBox="1">
              <a:spLocks noChangeArrowheads="1"/>
            </p:cNvSpPr>
            <p:nvPr/>
          </p:nvSpPr>
          <p:spPr bwMode="auto">
            <a:xfrm>
              <a:off x="1294844" y="1248640"/>
              <a:ext cx="6613525" cy="1723450"/>
            </a:xfrm>
            <a:prstGeom prst="rect">
              <a:avLst/>
            </a:prstGeom>
            <a:solidFill>
              <a:srgbClr val="7C79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smtClean="0">
                  <a:ln>
                    <a:noFill/>
                  </a:ln>
                  <a:solidFill>
                    <a:srgbClr val="000000"/>
                  </a:solidFill>
                  <a:effectLst/>
                  <a:latin typeface="Tahoma" pitchFamily="34" charset="0"/>
                  <a:cs typeface="Arial" pitchFamily="34" charset="0"/>
                </a:rPr>
                <a:t>Les objectifs pédagogiques </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ext Box 5"/>
            <p:cNvSpPr txBox="1">
              <a:spLocks noChangeArrowheads="1"/>
            </p:cNvSpPr>
            <p:nvPr/>
          </p:nvSpPr>
          <p:spPr bwMode="auto">
            <a:xfrm>
              <a:off x="1942916" y="1725710"/>
              <a:ext cx="2422863" cy="877976"/>
            </a:xfrm>
            <a:prstGeom prst="rect">
              <a:avLst/>
            </a:prstGeom>
            <a:solidFill>
              <a:srgbClr val="FFFF00"/>
            </a:solidFill>
            <a:ln w="6350" algn="in">
              <a:solidFill>
                <a:srgbClr val="7C79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000000"/>
                  </a:solidFill>
                  <a:effectLst/>
                  <a:latin typeface="Tahoma" pitchFamily="34" charset="0"/>
                  <a:cs typeface="Arial" pitchFamily="34" charset="0"/>
                </a:rPr>
                <a:t>Mettre en œuvre des projets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000000"/>
                  </a:solidFill>
                  <a:effectLst/>
                  <a:latin typeface="Tahoma" pitchFamily="34" charset="0"/>
                  <a:cs typeface="Arial" pitchFamily="34" charset="0"/>
                </a:rPr>
                <a:t>individuels ou collectifs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Tahoma" pitchFamily="34" charset="0"/>
                  <a:cs typeface="Arial" pitchFamily="34" charset="0"/>
                </a:rPr>
                <a:t>Autonomie,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Tahoma" pitchFamily="34" charset="0"/>
                  <a:cs typeface="Arial" pitchFamily="34" charset="0"/>
                </a:rPr>
                <a:t>initiative et responsabilité.</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9"/>
            <p:cNvSpPr txBox="1">
              <a:spLocks noChangeArrowheads="1"/>
            </p:cNvSpPr>
            <p:nvPr/>
          </p:nvSpPr>
          <p:spPr bwMode="auto">
            <a:xfrm>
              <a:off x="5865477" y="1724633"/>
              <a:ext cx="1321006" cy="778836"/>
            </a:xfrm>
            <a:prstGeom prst="rect">
              <a:avLst/>
            </a:prstGeom>
            <a:noFill/>
            <a:ln w="9525" algn="in">
              <a:solidFill>
                <a:srgbClr val="FF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rgbClr val="000000"/>
                  </a:solidFill>
                  <a:effectLst/>
                  <a:latin typeface="Tahoma" pitchFamily="34" charset="0"/>
                  <a:cs typeface="Arial" pitchFamily="34" charset="0"/>
                </a:rPr>
                <a:t>Faire interagir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smtClean="0">
                  <a:ln>
                    <a:noFill/>
                  </a:ln>
                  <a:solidFill>
                    <a:srgbClr val="000000"/>
                  </a:solidFill>
                  <a:effectLst/>
                  <a:latin typeface="Tahoma" pitchFamily="34" charset="0"/>
                  <a:cs typeface="Arial" pitchFamily="34" charset="0"/>
                </a:rPr>
                <a:t>PRATIQUE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smtClean="0">
                  <a:ln>
                    <a:noFill/>
                  </a:ln>
                  <a:solidFill>
                    <a:srgbClr val="000000"/>
                  </a:solidFill>
                  <a:effectLst/>
                  <a:latin typeface="Tahoma" pitchFamily="34" charset="0"/>
                  <a:cs typeface="Arial" pitchFamily="34" charset="0"/>
                </a:rPr>
                <a:t>et CULTURE</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124" y="2060848"/>
            <a:ext cx="2582743" cy="2027659"/>
          </a:xfrm>
          <a:prstGeom prst="rect">
            <a:avLst/>
          </a:prstGeom>
          <a:ln>
            <a:solidFill>
              <a:schemeClr val="bg2">
                <a:lumMod val="25000"/>
              </a:schemeClr>
            </a:solidFill>
          </a:ln>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2975" y="3491069"/>
            <a:ext cx="1941568" cy="2591647"/>
          </a:xfrm>
          <a:prstGeom prst="rect">
            <a:avLst/>
          </a:prstGeom>
          <a:ln>
            <a:solidFill>
              <a:schemeClr val="bg2">
                <a:lumMod val="25000"/>
              </a:schemeClr>
            </a:solidFill>
          </a:ln>
        </p:spPr>
      </p:pic>
      <p:pic>
        <p:nvPicPr>
          <p:cNvPr id="12" name="Imag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4744" y="2003431"/>
            <a:ext cx="2719522" cy="4079285"/>
          </a:xfrm>
          <a:prstGeom prst="rect">
            <a:avLst/>
          </a:prstGeom>
        </p:spPr>
      </p:pic>
      <p:pic>
        <p:nvPicPr>
          <p:cNvPr id="4098" name="Picture 2" descr="C:\Users\Gatto Sylvie\Desktop\PHOTOS\P102002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5856" y="2060848"/>
            <a:ext cx="2709324" cy="2032223"/>
          </a:xfrm>
          <a:prstGeom prst="rect">
            <a:avLst/>
          </a:prstGeom>
          <a:noFill/>
          <a:ln>
            <a:solidFill>
              <a:schemeClr val="bg2">
                <a:lumMod val="25000"/>
              </a:schemeClr>
            </a:solidFill>
          </a:ln>
          <a:extLst>
            <a:ext uri="{909E8E84-426E-40DD-AFC4-6F175D3DCCD1}">
              <a14:hiddenFill xmlns:a14="http://schemas.microsoft.com/office/drawing/2010/main">
                <a:solidFill>
                  <a:srgbClr val="FFFFFF"/>
                </a:solidFill>
              </a14:hiddenFill>
            </a:ext>
          </a:extLst>
        </p:spPr>
      </p:pic>
      <p:sp>
        <p:nvSpPr>
          <p:cNvPr id="13" name="Rectangle 12"/>
          <p:cNvSpPr/>
          <p:nvPr/>
        </p:nvSpPr>
        <p:spPr>
          <a:xfrm>
            <a:off x="1573078" y="6240489"/>
            <a:ext cx="6114879" cy="369332"/>
          </a:xfrm>
          <a:prstGeom prst="rect">
            <a:avLst/>
          </a:prstGeom>
        </p:spPr>
        <p:txBody>
          <a:bodyPr wrap="none">
            <a:spAutoFit/>
          </a:bodyPr>
          <a:lstStyle/>
          <a:p>
            <a:r>
              <a:rPr lang="fr-FR" dirty="0"/>
              <a:t>Projet français, musique et arts plastiques </a:t>
            </a:r>
            <a:r>
              <a:rPr lang="fr-FR" dirty="0" smtClean="0"/>
              <a:t>dans le parc du lycée</a:t>
            </a:r>
            <a:endParaRPr lang="fr-FR" dirty="0"/>
          </a:p>
        </p:txBody>
      </p:sp>
      <p:pic>
        <p:nvPicPr>
          <p:cNvPr id="14" name="Imag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657" y="4998984"/>
            <a:ext cx="1225421" cy="1641793"/>
          </a:xfrm>
          <a:prstGeom prst="rect">
            <a:avLst/>
          </a:prstGeom>
        </p:spPr>
      </p:pic>
    </p:spTree>
    <p:extLst>
      <p:ext uri="{BB962C8B-B14F-4D97-AF65-F5344CB8AC3E}">
        <p14:creationId xmlns:p14="http://schemas.microsoft.com/office/powerpoint/2010/main" val="618539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205506" y="1"/>
            <a:ext cx="6613525" cy="1628799"/>
          </a:xfrm>
          <a:prstGeom prst="rect">
            <a:avLst/>
          </a:prstGeom>
          <a:solidFill>
            <a:srgbClr val="7C79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smtClean="0">
                <a:ln>
                  <a:noFill/>
                </a:ln>
                <a:solidFill>
                  <a:srgbClr val="000000"/>
                </a:solidFill>
                <a:effectLst/>
                <a:latin typeface="Tahoma" pitchFamily="34" charset="0"/>
                <a:cs typeface="Arial" pitchFamily="34" charset="0"/>
              </a:rPr>
              <a:t>Les objectifs pédagogiques </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ext Box 5"/>
          <p:cNvSpPr txBox="1">
            <a:spLocks noChangeArrowheads="1"/>
          </p:cNvSpPr>
          <p:nvPr/>
        </p:nvSpPr>
        <p:spPr bwMode="auto">
          <a:xfrm>
            <a:off x="3157248" y="404664"/>
            <a:ext cx="2422863" cy="877976"/>
          </a:xfrm>
          <a:prstGeom prst="rect">
            <a:avLst/>
          </a:prstGeom>
          <a:solidFill>
            <a:srgbClr val="FFFF00"/>
          </a:solidFill>
          <a:ln w="6350" algn="in">
            <a:solidFill>
              <a:srgbClr val="7C79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000000"/>
                </a:solidFill>
                <a:effectLst/>
                <a:latin typeface="Tahoma" pitchFamily="34" charset="0"/>
                <a:cs typeface="Arial" pitchFamily="34" charset="0"/>
              </a:rPr>
              <a:t>Mettre en œuvre des projets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000000"/>
                </a:solidFill>
                <a:effectLst/>
                <a:latin typeface="Tahoma" pitchFamily="34" charset="0"/>
                <a:cs typeface="Arial" pitchFamily="34" charset="0"/>
              </a:rPr>
              <a:t>individuels ou collectifs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Tahoma" pitchFamily="34" charset="0"/>
                <a:cs typeface="Arial" pitchFamily="34" charset="0"/>
              </a:rPr>
              <a:t>Autonomie,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Tahoma" pitchFamily="34" charset="0"/>
                <a:cs typeface="Arial" pitchFamily="34" charset="0"/>
              </a:rPr>
              <a:t>initiative et responsabilité.</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9"/>
          <p:cNvSpPr/>
          <p:nvPr/>
        </p:nvSpPr>
        <p:spPr>
          <a:xfrm>
            <a:off x="323528" y="1772816"/>
            <a:ext cx="8640960" cy="1477328"/>
          </a:xfrm>
          <a:prstGeom prst="rect">
            <a:avLst/>
          </a:prstGeom>
        </p:spPr>
        <p:txBody>
          <a:bodyPr wrap="square">
            <a:spAutoFit/>
          </a:bodyPr>
          <a:lstStyle/>
          <a:p>
            <a:r>
              <a:rPr lang="fr-FR" b="1" dirty="0" smtClean="0"/>
              <a:t>Projet </a:t>
            </a:r>
            <a:r>
              <a:rPr lang="fr-FR" b="1" dirty="0" err="1" smtClean="0"/>
              <a:t>Bookcrossing</a:t>
            </a:r>
            <a:endParaRPr lang="fr-FR" b="1" dirty="0" smtClean="0"/>
          </a:p>
          <a:p>
            <a:r>
              <a:rPr lang="fr-FR" dirty="0" smtClean="0"/>
              <a:t>Sur </a:t>
            </a:r>
            <a:r>
              <a:rPr lang="fr-FR" dirty="0"/>
              <a:t>la proposition </a:t>
            </a:r>
            <a:r>
              <a:rPr lang="fr-FR" dirty="0" smtClean="0"/>
              <a:t>des </a:t>
            </a:r>
            <a:r>
              <a:rPr lang="fr-FR" dirty="0"/>
              <a:t>élèves de la MDL, </a:t>
            </a:r>
            <a:r>
              <a:rPr lang="fr-FR" dirty="0" smtClean="0"/>
              <a:t>les élèves plasticiens ont réalisé  </a:t>
            </a:r>
            <a:r>
              <a:rPr lang="fr-FR" dirty="0"/>
              <a:t>des armoires peintes pour permettre un échange de livres entre les élèves du lycée. Ces armoires sont des anciennes bibliothèques stockées dans la salle 209. Elles seront installées dans différents lieux inhabituels, lieux de passage. </a:t>
            </a:r>
          </a:p>
        </p:txBody>
      </p:sp>
      <p:pic>
        <p:nvPicPr>
          <p:cNvPr id="11" name="Image 10"/>
          <p:cNvPicPr>
            <a:picLocks noChangeAspect="1"/>
          </p:cNvPicPr>
          <p:nvPr/>
        </p:nvPicPr>
        <p:blipFill rotWithShape="1">
          <a:blip r:embed="rId2" cstate="print">
            <a:extLst>
              <a:ext uri="{28A0092B-C50C-407E-A947-70E740481C1C}">
                <a14:useLocalDpi xmlns:a14="http://schemas.microsoft.com/office/drawing/2010/main" val="0"/>
              </a:ext>
            </a:extLst>
          </a:blip>
          <a:srcRect l="14347" r="15694"/>
          <a:stretch/>
        </p:blipFill>
        <p:spPr>
          <a:xfrm>
            <a:off x="179512" y="3356992"/>
            <a:ext cx="1549044" cy="2952328"/>
          </a:xfrm>
          <a:prstGeom prst="rect">
            <a:avLst/>
          </a:prstGeom>
        </p:spPr>
      </p:pic>
      <p:pic>
        <p:nvPicPr>
          <p:cNvPr id="12" name="Image 11"/>
          <p:cNvPicPr>
            <a:picLocks noChangeAspect="1"/>
          </p:cNvPicPr>
          <p:nvPr/>
        </p:nvPicPr>
        <p:blipFill rotWithShape="1">
          <a:blip r:embed="rId3" cstate="print">
            <a:extLst>
              <a:ext uri="{28A0092B-C50C-407E-A947-70E740481C1C}">
                <a14:useLocalDpi xmlns:a14="http://schemas.microsoft.com/office/drawing/2010/main" val="0"/>
              </a:ext>
            </a:extLst>
          </a:blip>
          <a:srcRect l="7121" r="23939"/>
          <a:stretch/>
        </p:blipFill>
        <p:spPr>
          <a:xfrm>
            <a:off x="1907704" y="3573016"/>
            <a:ext cx="2092882" cy="2276872"/>
          </a:xfrm>
          <a:prstGeom prst="rect">
            <a:avLst/>
          </a:prstGeom>
        </p:spPr>
      </p:pic>
      <p:pic>
        <p:nvPicPr>
          <p:cNvPr id="13" name="Image 12"/>
          <p:cNvPicPr>
            <a:picLocks noChangeAspect="1"/>
          </p:cNvPicPr>
          <p:nvPr/>
        </p:nvPicPr>
        <p:blipFill rotWithShape="1">
          <a:blip r:embed="rId4" cstate="print">
            <a:extLst>
              <a:ext uri="{28A0092B-C50C-407E-A947-70E740481C1C}">
                <a14:useLocalDpi xmlns:a14="http://schemas.microsoft.com/office/drawing/2010/main" val="0"/>
              </a:ext>
            </a:extLst>
          </a:blip>
          <a:srcRect l="9697" t="22831" r="10758" b="10114"/>
          <a:stretch/>
        </p:blipFill>
        <p:spPr>
          <a:xfrm>
            <a:off x="4067944" y="4711452"/>
            <a:ext cx="2619116" cy="1471903"/>
          </a:xfrm>
          <a:prstGeom prst="rect">
            <a:avLst/>
          </a:prstGeom>
        </p:spPr>
      </p:pic>
      <p:pic>
        <p:nvPicPr>
          <p:cNvPr id="14" name="Image 13"/>
          <p:cNvPicPr>
            <a:picLocks noChangeAspect="1"/>
          </p:cNvPicPr>
          <p:nvPr/>
        </p:nvPicPr>
        <p:blipFill rotWithShape="1">
          <a:blip r:embed="rId5" cstate="print">
            <a:extLst>
              <a:ext uri="{28A0092B-C50C-407E-A947-70E740481C1C}">
                <a14:useLocalDpi xmlns:a14="http://schemas.microsoft.com/office/drawing/2010/main" val="0"/>
              </a:ext>
            </a:extLst>
          </a:blip>
          <a:srcRect r="13393"/>
          <a:stretch/>
        </p:blipFill>
        <p:spPr>
          <a:xfrm>
            <a:off x="6948263" y="3083154"/>
            <a:ext cx="1987447" cy="3442190"/>
          </a:xfrm>
          <a:prstGeom prst="rect">
            <a:avLst/>
          </a:prstGeom>
        </p:spPr>
      </p:pic>
    </p:spTree>
    <p:extLst>
      <p:ext uri="{BB962C8B-B14F-4D97-AF65-F5344CB8AC3E}">
        <p14:creationId xmlns:p14="http://schemas.microsoft.com/office/powerpoint/2010/main" val="144485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p:cNvGrpSpPr/>
          <p:nvPr/>
        </p:nvGrpSpPr>
        <p:grpSpPr>
          <a:xfrm>
            <a:off x="1089513" y="155603"/>
            <a:ext cx="6613525" cy="3341687"/>
            <a:chOff x="1294844" y="1248639"/>
            <a:chExt cx="6613525" cy="3341687"/>
          </a:xfrm>
        </p:grpSpPr>
        <p:sp>
          <p:nvSpPr>
            <p:cNvPr id="15" name="Text Box 3"/>
            <p:cNvSpPr txBox="1">
              <a:spLocks noChangeArrowheads="1"/>
            </p:cNvSpPr>
            <p:nvPr/>
          </p:nvSpPr>
          <p:spPr bwMode="auto">
            <a:xfrm>
              <a:off x="1294844" y="1248639"/>
              <a:ext cx="6613525" cy="3341687"/>
            </a:xfrm>
            <a:prstGeom prst="rect">
              <a:avLst/>
            </a:prstGeom>
            <a:solidFill>
              <a:srgbClr val="7C79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smtClean="0">
                  <a:ln>
                    <a:noFill/>
                  </a:ln>
                  <a:solidFill>
                    <a:srgbClr val="000000"/>
                  </a:solidFill>
                  <a:effectLst/>
                  <a:latin typeface="Tahoma" pitchFamily="34" charset="0"/>
                  <a:cs typeface="Arial" pitchFamily="34" charset="0"/>
                </a:rPr>
                <a:t>Les objectifs pédagogiques </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Text Box 7"/>
            <p:cNvSpPr txBox="1">
              <a:spLocks noChangeArrowheads="1"/>
            </p:cNvSpPr>
            <p:nvPr/>
          </p:nvSpPr>
          <p:spPr bwMode="auto">
            <a:xfrm>
              <a:off x="4908269" y="1609018"/>
              <a:ext cx="2962775" cy="1098284"/>
            </a:xfrm>
            <a:prstGeom prst="rect">
              <a:avLst/>
            </a:prstGeom>
            <a:solidFill>
              <a:srgbClr val="FFFF00"/>
            </a:solidFill>
            <a:ln w="6350" algn="in">
              <a:solidFill>
                <a:srgbClr val="7C79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000000"/>
                  </a:solidFill>
                  <a:effectLst/>
                  <a:latin typeface="Tahoma" pitchFamily="34" charset="0"/>
                  <a:cs typeface="Arial" pitchFamily="34" charset="0"/>
                </a:rPr>
                <a:t>Acquérir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000000"/>
                  </a:solidFill>
                  <a:effectLst/>
                  <a:latin typeface="Tahoma" pitchFamily="34" charset="0"/>
                  <a:cs typeface="Arial" pitchFamily="34" charset="0"/>
                </a:rPr>
                <a:t>des repères artistiques</a:t>
              </a:r>
              <a:r>
                <a:rPr kumimoji="0" lang="fr-FR" altLang="fr-FR" sz="1200" b="0" i="0" u="none" strike="noStrike" cap="none" normalizeH="0" baseline="0" dirty="0" smtClean="0">
                  <a:ln>
                    <a:noFill/>
                  </a:ln>
                  <a:solidFill>
                    <a:srgbClr val="000000"/>
                  </a:solidFill>
                  <a:effectLst/>
                  <a:latin typeface="Tahoma" pitchFamily="34" charset="0"/>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Tahoma" pitchFamily="34" charset="0"/>
                  <a:cs typeface="Arial" pitchFamily="34" charset="0"/>
                </a:rPr>
                <a:t>savoir situer une œuvre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Tahoma" pitchFamily="34" charset="0"/>
                  <a:cs typeface="Arial" pitchFamily="34" charset="0"/>
                </a:rPr>
                <a:t>dans son contexte historique et culturel, faire des liens entre passé et présent.</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Text Box 8"/>
            <p:cNvSpPr txBox="1">
              <a:spLocks noChangeArrowheads="1"/>
            </p:cNvSpPr>
            <p:nvPr/>
          </p:nvSpPr>
          <p:spPr bwMode="auto">
            <a:xfrm>
              <a:off x="5671298" y="2950198"/>
              <a:ext cx="1739712" cy="1087270"/>
            </a:xfrm>
            <a:prstGeom prst="rect">
              <a:avLst/>
            </a:prstGeom>
            <a:solidFill>
              <a:srgbClr val="FFFF00"/>
            </a:solidFill>
            <a:ln w="6350" algn="in">
              <a:solidFill>
                <a:srgbClr val="7C79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000000"/>
                  </a:solidFill>
                  <a:effectLst/>
                  <a:latin typeface="Tahoma" pitchFamily="34" charset="0"/>
                  <a:cs typeface="Arial" pitchFamily="34" charset="0"/>
                </a:rPr>
                <a:t>Savoir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000000"/>
                  </a:solidFill>
                  <a:effectLst/>
                  <a:latin typeface="Tahoma" pitchFamily="34" charset="0"/>
                  <a:cs typeface="Arial" pitchFamily="34" charset="0"/>
                </a:rPr>
                <a:t>analyser une œuvre,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Tahoma" pitchFamily="34" charset="0"/>
                  <a:cs typeface="Arial" pitchFamily="34" charset="0"/>
                </a:rPr>
                <a:t>l’interpréter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Tahoma" pitchFamily="34" charset="0"/>
                  <a:cs typeface="Arial" pitchFamily="34" charset="0"/>
                </a:rPr>
                <a:t>d’une manière sensible et réflexive.</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Text Box 9"/>
            <p:cNvSpPr txBox="1">
              <a:spLocks noChangeArrowheads="1"/>
            </p:cNvSpPr>
            <p:nvPr/>
          </p:nvSpPr>
          <p:spPr bwMode="auto">
            <a:xfrm>
              <a:off x="2358930" y="1768742"/>
              <a:ext cx="1321006" cy="778836"/>
            </a:xfrm>
            <a:prstGeom prst="rect">
              <a:avLst/>
            </a:prstGeom>
            <a:noFill/>
            <a:ln w="9525" algn="in">
              <a:solidFill>
                <a:srgbClr val="FF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rgbClr val="000000"/>
                  </a:solidFill>
                  <a:effectLst/>
                  <a:latin typeface="Tahoma" pitchFamily="34" charset="0"/>
                  <a:cs typeface="Arial" pitchFamily="34" charset="0"/>
                </a:rPr>
                <a:t>Faire interagir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smtClean="0">
                  <a:ln>
                    <a:noFill/>
                  </a:ln>
                  <a:solidFill>
                    <a:srgbClr val="000000"/>
                  </a:solidFill>
                  <a:effectLst/>
                  <a:latin typeface="Tahoma" pitchFamily="34" charset="0"/>
                  <a:cs typeface="Arial" pitchFamily="34" charset="0"/>
                </a:rPr>
                <a:t>PRATIQUE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smtClean="0">
                  <a:ln>
                    <a:noFill/>
                  </a:ln>
                  <a:solidFill>
                    <a:srgbClr val="000000"/>
                  </a:solidFill>
                  <a:effectLst/>
                  <a:latin typeface="Tahoma" pitchFamily="34" charset="0"/>
                  <a:cs typeface="Arial" pitchFamily="34" charset="0"/>
                </a:rPr>
                <a:t>et CULTURE</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3078" name="Picture 6" descr="C:\Users\Gatto Sylvie\Desktop\PHOTOS\carnet croqui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271724"/>
            <a:ext cx="3108982" cy="2365116"/>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p:cNvPicPr>
            <a:picLocks noChangeAspect="1"/>
          </p:cNvPicPr>
          <p:nvPr/>
        </p:nvPicPr>
        <p:blipFill rotWithShape="1">
          <a:blip r:embed="rId3" cstate="print">
            <a:extLst>
              <a:ext uri="{28A0092B-C50C-407E-A947-70E740481C1C}">
                <a14:useLocalDpi xmlns:a14="http://schemas.microsoft.com/office/drawing/2010/main" val="0"/>
              </a:ext>
            </a:extLst>
          </a:blip>
          <a:srcRect l="24801"/>
          <a:stretch/>
        </p:blipFill>
        <p:spPr>
          <a:xfrm>
            <a:off x="539552" y="2344039"/>
            <a:ext cx="4329786" cy="3838480"/>
          </a:xfrm>
          <a:prstGeom prst="rect">
            <a:avLst/>
          </a:prstGeom>
        </p:spPr>
      </p:pic>
    </p:spTree>
    <p:extLst>
      <p:ext uri="{BB962C8B-B14F-4D97-AF65-F5344CB8AC3E}">
        <p14:creationId xmlns:p14="http://schemas.microsoft.com/office/powerpoint/2010/main" val="1364969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212204" y="231054"/>
            <a:ext cx="6586537" cy="3435350"/>
          </a:xfrm>
          <a:prstGeom prst="rect">
            <a:avLst/>
          </a:prstGeom>
          <a:solidFill>
            <a:srgbClr val="7C79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 Box 4"/>
          <p:cNvSpPr txBox="1">
            <a:spLocks noChangeArrowheads="1"/>
          </p:cNvSpPr>
          <p:nvPr/>
        </p:nvSpPr>
        <p:spPr bwMode="auto">
          <a:xfrm>
            <a:off x="1884039" y="548680"/>
            <a:ext cx="1320878" cy="778971"/>
          </a:xfrm>
          <a:prstGeom prst="rect">
            <a:avLst/>
          </a:prstGeom>
          <a:noFill/>
          <a:ln w="9525" algn="in">
            <a:solidFill>
              <a:srgbClr val="FF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rgbClr val="000000"/>
                </a:solidFill>
                <a:effectLst/>
                <a:latin typeface="Tahoma" pitchFamily="34" charset="0"/>
                <a:cs typeface="Arial" pitchFamily="34" charset="0"/>
              </a:rPr>
              <a:t>Une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smtClean="0">
                <a:ln>
                  <a:noFill/>
                </a:ln>
                <a:solidFill>
                  <a:srgbClr val="000000"/>
                </a:solidFill>
                <a:effectLst/>
                <a:latin typeface="Tahoma" pitchFamily="34" charset="0"/>
                <a:cs typeface="Arial" pitchFamily="34" charset="0"/>
              </a:rPr>
              <a:t>EXP</a:t>
            </a:r>
            <a:r>
              <a:rPr kumimoji="0" lang="fr-FR" altLang="fr-FR" sz="1400" b="1" i="0" u="none" strike="noStrike" cap="none" normalizeH="0" baseline="0" noProof="1" smtClean="0">
                <a:ln>
                  <a:noFill/>
                </a:ln>
                <a:solidFill>
                  <a:srgbClr val="000000"/>
                </a:solidFill>
                <a:effectLst/>
                <a:latin typeface="Tahoma" pitchFamily="34" charset="0"/>
                <a:cs typeface="Arial" pitchFamily="34" charset="0"/>
              </a:rPr>
              <a:t>É</a:t>
            </a:r>
            <a:r>
              <a:rPr kumimoji="0" lang="fr-FR" altLang="fr-FR" sz="1400" b="1" i="0" u="none" strike="noStrike" cap="none" normalizeH="0" baseline="0" dirty="0" smtClean="0">
                <a:ln>
                  <a:noFill/>
                </a:ln>
                <a:solidFill>
                  <a:srgbClr val="000000"/>
                </a:solidFill>
                <a:effectLst/>
                <a:latin typeface="Tahoma" pitchFamily="34" charset="0"/>
                <a:cs typeface="Arial" pitchFamily="34" charset="0"/>
              </a:rPr>
              <a:t>RIENCE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smtClean="0">
                <a:ln>
                  <a:noFill/>
                </a:ln>
                <a:solidFill>
                  <a:srgbClr val="000000"/>
                </a:solidFill>
                <a:effectLst/>
                <a:latin typeface="Tahoma" pitchFamily="34" charset="0"/>
                <a:cs typeface="Arial" pitchFamily="34" charset="0"/>
              </a:rPr>
              <a:t>SENSIBLE </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5"/>
          <p:cNvSpPr txBox="1">
            <a:spLocks noChangeArrowheads="1"/>
          </p:cNvSpPr>
          <p:nvPr/>
        </p:nvSpPr>
        <p:spPr bwMode="auto">
          <a:xfrm>
            <a:off x="1371063" y="1556792"/>
            <a:ext cx="6268817" cy="1016803"/>
          </a:xfrm>
          <a:prstGeom prst="rect">
            <a:avLst/>
          </a:prstGeom>
          <a:solidFill>
            <a:srgbClr val="FFFF00"/>
          </a:solidFill>
          <a:ln>
            <a:noFill/>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000000"/>
                </a:solidFill>
                <a:effectLst/>
                <a:latin typeface="Tahoma" pitchFamily="34" charset="0"/>
                <a:cs typeface="Arial" pitchFamily="34" charset="0"/>
              </a:rPr>
              <a:t>À partager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Tahoma" pitchFamily="34" charset="0"/>
                <a:cs typeface="Arial" pitchFamily="34" charset="0"/>
              </a:rPr>
              <a:t>- en exposant sa production à un public (choix d’un dispositif)</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Tahoma" pitchFamily="34" charset="0"/>
                <a:cs typeface="Arial" pitchFamily="34" charset="0"/>
              </a:rPr>
              <a:t>- par une médiation (écoute, maîtrise de l’oral)</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Tahoma" pitchFamily="34" charset="0"/>
                <a:cs typeface="Arial" pitchFamily="34" charset="0"/>
              </a:rPr>
              <a:t>- en présentant sa production à l’ensemble de la communauté éducative (élèves, parents, enseignants, partenaires).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6"/>
          <p:cNvSpPr txBox="1">
            <a:spLocks noChangeArrowheads="1"/>
          </p:cNvSpPr>
          <p:nvPr/>
        </p:nvSpPr>
        <p:spPr bwMode="auto">
          <a:xfrm>
            <a:off x="3899933" y="548680"/>
            <a:ext cx="2498395" cy="866658"/>
          </a:xfrm>
          <a:prstGeom prst="rect">
            <a:avLst/>
          </a:prstGeom>
          <a:solidFill>
            <a:srgbClr val="FFFF00"/>
          </a:solidFill>
          <a:ln>
            <a:noFill/>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000000"/>
                </a:solidFill>
                <a:effectLst/>
                <a:latin typeface="Tahoma" pitchFamily="34" charset="0"/>
                <a:cs typeface="Arial" pitchFamily="34" charset="0"/>
              </a:rPr>
              <a:t>À faire dialoguer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Tahoma" pitchFamily="34" charset="0"/>
                <a:cs typeface="Arial" pitchFamily="34" charset="0"/>
              </a:rPr>
              <a:t>avec d’autres disciplines artistiques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Tahoma" pitchFamily="34" charset="0"/>
                <a:cs typeface="Arial" pitchFamily="34" charset="0"/>
              </a:rPr>
              <a:t>(théâtre, cinéma, danse, design, architecture) .</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06" y="2789010"/>
            <a:ext cx="2330860" cy="1728192"/>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4039" y="3933056"/>
            <a:ext cx="3075878" cy="1730181"/>
          </a:xfrm>
          <a:prstGeom prst="rect">
            <a:avLst/>
          </a:prstGeom>
        </p:spPr>
      </p:pic>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261" y="4635971"/>
            <a:ext cx="1275606" cy="1700808"/>
          </a:xfrm>
          <a:prstGeom prst="rect">
            <a:avLst/>
          </a:prstGeom>
        </p:spPr>
      </p:pic>
      <p:pic>
        <p:nvPicPr>
          <p:cNvPr id="14" name="Image 13"/>
          <p:cNvPicPr>
            <a:picLocks noChangeAspect="1"/>
          </p:cNvPicPr>
          <p:nvPr/>
        </p:nvPicPr>
        <p:blipFill rotWithShape="1">
          <a:blip r:embed="rId6" cstate="print">
            <a:extLst>
              <a:ext uri="{28A0092B-C50C-407E-A947-70E740481C1C}">
                <a14:useLocalDpi xmlns:a14="http://schemas.microsoft.com/office/drawing/2010/main" val="0"/>
              </a:ext>
            </a:extLst>
          </a:blip>
          <a:srcRect l="23341" r="18359"/>
          <a:stretch/>
        </p:blipFill>
        <p:spPr>
          <a:xfrm>
            <a:off x="5999412" y="2713946"/>
            <a:ext cx="1301080" cy="2975627"/>
          </a:xfrm>
          <a:prstGeom prst="rect">
            <a:avLst/>
          </a:prstGeom>
        </p:spPr>
      </p:pic>
      <p:pic>
        <p:nvPicPr>
          <p:cNvPr id="15" name="Image 14"/>
          <p:cNvPicPr>
            <a:picLocks noChangeAspect="1"/>
          </p:cNvPicPr>
          <p:nvPr/>
        </p:nvPicPr>
        <p:blipFill rotWithShape="1">
          <a:blip r:embed="rId7" cstate="print">
            <a:extLst>
              <a:ext uri="{28A0092B-C50C-407E-A947-70E740481C1C}">
                <a14:useLocalDpi xmlns:a14="http://schemas.microsoft.com/office/drawing/2010/main" val="0"/>
              </a:ext>
            </a:extLst>
          </a:blip>
          <a:srcRect l="19909" r="14668"/>
          <a:stretch/>
        </p:blipFill>
        <p:spPr>
          <a:xfrm>
            <a:off x="7505105" y="2692186"/>
            <a:ext cx="1405635" cy="2864741"/>
          </a:xfrm>
          <a:prstGeom prst="rect">
            <a:avLst/>
          </a:prstGeom>
        </p:spPr>
      </p:pic>
      <p:sp>
        <p:nvSpPr>
          <p:cNvPr id="17" name="Rectangle 16"/>
          <p:cNvSpPr/>
          <p:nvPr/>
        </p:nvSpPr>
        <p:spPr>
          <a:xfrm>
            <a:off x="1430395" y="5655541"/>
            <a:ext cx="2564228" cy="1200329"/>
          </a:xfrm>
          <a:prstGeom prst="rect">
            <a:avLst/>
          </a:prstGeom>
        </p:spPr>
        <p:txBody>
          <a:bodyPr wrap="none">
            <a:spAutoFit/>
          </a:bodyPr>
          <a:lstStyle/>
          <a:p>
            <a:r>
              <a:rPr lang="fr-FR" dirty="0" smtClean="0"/>
              <a:t>Tableaux vivants: </a:t>
            </a:r>
          </a:p>
          <a:p>
            <a:r>
              <a:rPr lang="fr-FR" dirty="0" smtClean="0"/>
              <a:t>hommage à Courbet</a:t>
            </a:r>
          </a:p>
          <a:p>
            <a:r>
              <a:rPr lang="fr-FR" i="1" dirty="0" smtClean="0"/>
              <a:t>Partenariat MJC </a:t>
            </a:r>
          </a:p>
          <a:p>
            <a:r>
              <a:rPr lang="fr-FR" i="1" dirty="0" smtClean="0"/>
              <a:t>Secteur animation image </a:t>
            </a:r>
            <a:endParaRPr lang="fr-FR" i="1" dirty="0"/>
          </a:p>
        </p:txBody>
      </p:sp>
      <p:sp>
        <p:nvSpPr>
          <p:cNvPr id="18" name="Rectangle 17"/>
          <p:cNvSpPr/>
          <p:nvPr/>
        </p:nvSpPr>
        <p:spPr>
          <a:xfrm>
            <a:off x="5642427" y="5655539"/>
            <a:ext cx="3725355" cy="1200329"/>
          </a:xfrm>
          <a:prstGeom prst="rect">
            <a:avLst/>
          </a:prstGeom>
        </p:spPr>
        <p:txBody>
          <a:bodyPr wrap="square">
            <a:spAutoFit/>
          </a:bodyPr>
          <a:lstStyle/>
          <a:p>
            <a:r>
              <a:rPr lang="fr-FR" dirty="0" smtClean="0"/>
              <a:t>Projet littérature et arts plastiques: Création </a:t>
            </a:r>
            <a:r>
              <a:rPr lang="fr-FR" dirty="0"/>
              <a:t>de robes </a:t>
            </a:r>
            <a:r>
              <a:rPr lang="fr-FR" dirty="0" smtClean="0"/>
              <a:t>pour </a:t>
            </a:r>
            <a:r>
              <a:rPr lang="fr-FR" dirty="0"/>
              <a:t>les </a:t>
            </a:r>
            <a:r>
              <a:rPr lang="fr-FR" dirty="0" smtClean="0"/>
              <a:t>héroïnes </a:t>
            </a:r>
            <a:r>
              <a:rPr lang="fr-FR" dirty="0"/>
              <a:t>de </a:t>
            </a:r>
            <a:r>
              <a:rPr lang="fr-FR" dirty="0" smtClean="0"/>
              <a:t>Shakespeare.</a:t>
            </a:r>
          </a:p>
          <a:p>
            <a:r>
              <a:rPr lang="fr-FR" i="1" dirty="0" smtClean="0"/>
              <a:t>Partenariat Scènes du Jura</a:t>
            </a:r>
            <a:endParaRPr lang="fr-FR" i="1" dirty="0"/>
          </a:p>
        </p:txBody>
      </p:sp>
    </p:spTree>
    <p:extLst>
      <p:ext uri="{BB962C8B-B14F-4D97-AF65-F5344CB8AC3E}">
        <p14:creationId xmlns:p14="http://schemas.microsoft.com/office/powerpoint/2010/main" val="3590420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105092" y="260648"/>
            <a:ext cx="6707268" cy="1656184"/>
          </a:xfrm>
          <a:prstGeom prst="rect">
            <a:avLst/>
          </a:prstGeom>
          <a:solidFill>
            <a:srgbClr val="7C79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 Box 4"/>
          <p:cNvSpPr txBox="1">
            <a:spLocks noChangeArrowheads="1"/>
          </p:cNvSpPr>
          <p:nvPr/>
        </p:nvSpPr>
        <p:spPr bwMode="auto">
          <a:xfrm>
            <a:off x="1437639" y="641179"/>
            <a:ext cx="1320878" cy="778971"/>
          </a:xfrm>
          <a:prstGeom prst="rect">
            <a:avLst/>
          </a:prstGeom>
          <a:noFill/>
          <a:ln w="9525" algn="in">
            <a:solidFill>
              <a:srgbClr val="FF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rgbClr val="000000"/>
                </a:solidFill>
                <a:effectLst/>
                <a:latin typeface="Tahoma" pitchFamily="34" charset="0"/>
                <a:cs typeface="Arial" pitchFamily="34" charset="0"/>
              </a:rPr>
              <a:t>Une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smtClean="0">
                <a:ln>
                  <a:noFill/>
                </a:ln>
                <a:solidFill>
                  <a:srgbClr val="000000"/>
                </a:solidFill>
                <a:effectLst/>
                <a:latin typeface="Tahoma" pitchFamily="34" charset="0"/>
                <a:cs typeface="Arial" pitchFamily="34" charset="0"/>
              </a:rPr>
              <a:t>EXP</a:t>
            </a:r>
            <a:r>
              <a:rPr kumimoji="0" lang="fr-FR" altLang="fr-FR" sz="1400" b="1" i="0" u="none" strike="noStrike" cap="none" normalizeH="0" baseline="0" noProof="1" smtClean="0">
                <a:ln>
                  <a:noFill/>
                </a:ln>
                <a:solidFill>
                  <a:srgbClr val="000000"/>
                </a:solidFill>
                <a:effectLst/>
                <a:latin typeface="Tahoma" pitchFamily="34" charset="0"/>
                <a:cs typeface="Arial" pitchFamily="34" charset="0"/>
              </a:rPr>
              <a:t>É</a:t>
            </a:r>
            <a:r>
              <a:rPr kumimoji="0" lang="fr-FR" altLang="fr-FR" sz="1400" b="1" i="0" u="none" strike="noStrike" cap="none" normalizeH="0" baseline="0" dirty="0" smtClean="0">
                <a:ln>
                  <a:noFill/>
                </a:ln>
                <a:solidFill>
                  <a:srgbClr val="000000"/>
                </a:solidFill>
                <a:effectLst/>
                <a:latin typeface="Tahoma" pitchFamily="34" charset="0"/>
                <a:cs typeface="Arial" pitchFamily="34" charset="0"/>
              </a:rPr>
              <a:t>RIENCE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smtClean="0">
                <a:ln>
                  <a:noFill/>
                </a:ln>
                <a:solidFill>
                  <a:srgbClr val="000000"/>
                </a:solidFill>
                <a:effectLst/>
                <a:latin typeface="Tahoma" pitchFamily="34" charset="0"/>
                <a:cs typeface="Arial" pitchFamily="34" charset="0"/>
              </a:rPr>
              <a:t>SENSIBLE </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5"/>
          <p:cNvSpPr txBox="1">
            <a:spLocks noChangeArrowheads="1"/>
          </p:cNvSpPr>
          <p:nvPr/>
        </p:nvSpPr>
        <p:spPr bwMode="auto">
          <a:xfrm>
            <a:off x="3073193" y="522262"/>
            <a:ext cx="4605767" cy="1016803"/>
          </a:xfrm>
          <a:prstGeom prst="rect">
            <a:avLst/>
          </a:prstGeom>
          <a:solidFill>
            <a:srgbClr val="FFFF00"/>
          </a:solidFill>
          <a:ln>
            <a:noFill/>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000000"/>
                </a:solidFill>
                <a:effectLst/>
                <a:latin typeface="Tahoma" pitchFamily="34" charset="0"/>
                <a:cs typeface="Arial" pitchFamily="34" charset="0"/>
              </a:rPr>
              <a:t>À partager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Tahoma" pitchFamily="34" charset="0"/>
                <a:cs typeface="Arial" pitchFamily="34" charset="0"/>
              </a:rPr>
              <a:t>- en exposant sa production à un public (choix d’un dispositif)</a:t>
            </a:r>
          </a:p>
          <a:p>
            <a:pPr marL="0" marR="0" lvl="0" indent="0"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Tahoma" pitchFamily="34" charset="0"/>
                <a:cs typeface="Arial" pitchFamily="34" charset="0"/>
              </a:rPr>
              <a:t>- par une médiation (écoute, maîtrise de l’oral)</a:t>
            </a:r>
          </a:p>
          <a:p>
            <a:pPr marL="0" marR="0" lvl="0" indent="0"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Tahoma" pitchFamily="34" charset="0"/>
                <a:cs typeface="Arial" pitchFamily="34" charset="0"/>
              </a:rPr>
              <a:t>- en présentant sa production à l’ensemble de la communauté éducative (élèves, parents, enseignants, partenaires).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881" y="5241514"/>
            <a:ext cx="944384" cy="1288351"/>
          </a:xfrm>
          <a:prstGeom prst="rect">
            <a:avLst/>
          </a:prstGeom>
          <a:ln>
            <a:solidFill>
              <a:schemeClr val="tx1"/>
            </a:solidFill>
          </a:ln>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622" y="5185150"/>
            <a:ext cx="930940" cy="1401080"/>
          </a:xfrm>
          <a:prstGeom prst="rect">
            <a:avLst/>
          </a:prstGeom>
          <a:ln>
            <a:solidFill>
              <a:schemeClr val="tx1"/>
            </a:solidFill>
          </a:ln>
        </p:spPr>
      </p:pic>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4621" y="5187843"/>
            <a:ext cx="942617" cy="1398387"/>
          </a:xfrm>
          <a:prstGeom prst="rect">
            <a:avLst/>
          </a:prstGeom>
          <a:ln>
            <a:solidFill>
              <a:schemeClr val="tx1"/>
            </a:solidFill>
          </a:ln>
        </p:spPr>
      </p:pic>
      <p:pic>
        <p:nvPicPr>
          <p:cNvPr id="12" name="Imag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8064" y="2060849"/>
            <a:ext cx="2071942" cy="2808312"/>
          </a:xfrm>
          <a:prstGeom prst="rect">
            <a:avLst/>
          </a:prstGeom>
        </p:spPr>
      </p:pic>
      <p:pic>
        <p:nvPicPr>
          <p:cNvPr id="6146" name="Picture 2" descr="C:\Users\Gatto Sylvie\Desktop\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777" y="2065829"/>
            <a:ext cx="2088048" cy="280333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Gatto Sylvie\Desktop\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2060849"/>
            <a:ext cx="2063249" cy="280831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7380312" y="2696270"/>
            <a:ext cx="1480662" cy="1200329"/>
          </a:xfrm>
          <a:prstGeom prst="rect">
            <a:avLst/>
          </a:prstGeom>
        </p:spPr>
        <p:txBody>
          <a:bodyPr wrap="none">
            <a:spAutoFit/>
          </a:bodyPr>
          <a:lstStyle/>
          <a:p>
            <a:pPr algn="ctr"/>
            <a:r>
              <a:rPr lang="fr-FR" dirty="0"/>
              <a:t>Projet </a:t>
            </a:r>
            <a:endParaRPr lang="fr-FR" dirty="0" smtClean="0"/>
          </a:p>
          <a:p>
            <a:pPr algn="ctr"/>
            <a:r>
              <a:rPr lang="fr-FR" dirty="0" smtClean="0"/>
              <a:t>Pour</a:t>
            </a:r>
          </a:p>
          <a:p>
            <a:pPr algn="ctr"/>
            <a:r>
              <a:rPr lang="fr-FR" dirty="0" smtClean="0"/>
              <a:t> </a:t>
            </a:r>
            <a:r>
              <a:rPr lang="fr-FR" dirty="0"/>
              <a:t>le restaurant </a:t>
            </a:r>
            <a:endParaRPr lang="fr-FR" dirty="0" smtClean="0"/>
          </a:p>
          <a:p>
            <a:pPr algn="ctr"/>
            <a:r>
              <a:rPr lang="fr-FR" dirty="0" smtClean="0"/>
              <a:t>scolaire </a:t>
            </a:r>
            <a:endParaRPr lang="fr-FR" dirty="0"/>
          </a:p>
        </p:txBody>
      </p:sp>
    </p:spTree>
    <p:extLst>
      <p:ext uri="{BB962C8B-B14F-4D97-AF65-F5344CB8AC3E}">
        <p14:creationId xmlns:p14="http://schemas.microsoft.com/office/powerpoint/2010/main" val="1830968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105090" y="116632"/>
            <a:ext cx="6707268" cy="2808312"/>
          </a:xfrm>
          <a:prstGeom prst="rect">
            <a:avLst/>
          </a:prstGeom>
          <a:solidFill>
            <a:srgbClr val="7C79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 Box 4"/>
          <p:cNvSpPr txBox="1">
            <a:spLocks noChangeArrowheads="1"/>
          </p:cNvSpPr>
          <p:nvPr/>
        </p:nvSpPr>
        <p:spPr bwMode="auto">
          <a:xfrm>
            <a:off x="1400620" y="580357"/>
            <a:ext cx="1320878" cy="778971"/>
          </a:xfrm>
          <a:prstGeom prst="rect">
            <a:avLst/>
          </a:prstGeom>
          <a:noFill/>
          <a:ln w="9525" algn="in">
            <a:solidFill>
              <a:srgbClr val="FF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rgbClr val="000000"/>
                </a:solidFill>
                <a:effectLst/>
                <a:latin typeface="Tahoma" pitchFamily="34" charset="0"/>
                <a:cs typeface="Arial" pitchFamily="34" charset="0"/>
              </a:rPr>
              <a:t>Une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smtClean="0">
                <a:ln>
                  <a:noFill/>
                </a:ln>
                <a:solidFill>
                  <a:srgbClr val="000000"/>
                </a:solidFill>
                <a:effectLst/>
                <a:latin typeface="Tahoma" pitchFamily="34" charset="0"/>
                <a:cs typeface="Arial" pitchFamily="34" charset="0"/>
              </a:rPr>
              <a:t>EXP</a:t>
            </a:r>
            <a:r>
              <a:rPr kumimoji="0" lang="fr-FR" altLang="fr-FR" sz="1400" b="1" i="0" u="none" strike="noStrike" cap="none" normalizeH="0" baseline="0" noProof="1" smtClean="0">
                <a:ln>
                  <a:noFill/>
                </a:ln>
                <a:solidFill>
                  <a:srgbClr val="000000"/>
                </a:solidFill>
                <a:effectLst/>
                <a:latin typeface="Tahoma" pitchFamily="34" charset="0"/>
                <a:cs typeface="Arial" pitchFamily="34" charset="0"/>
              </a:rPr>
              <a:t>É</a:t>
            </a:r>
            <a:r>
              <a:rPr kumimoji="0" lang="fr-FR" altLang="fr-FR" sz="1400" b="1" i="0" u="none" strike="noStrike" cap="none" normalizeH="0" baseline="0" dirty="0" smtClean="0">
                <a:ln>
                  <a:noFill/>
                </a:ln>
                <a:solidFill>
                  <a:srgbClr val="000000"/>
                </a:solidFill>
                <a:effectLst/>
                <a:latin typeface="Tahoma" pitchFamily="34" charset="0"/>
                <a:cs typeface="Arial" pitchFamily="34" charset="0"/>
              </a:rPr>
              <a:t>RIENCE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smtClean="0">
                <a:ln>
                  <a:noFill/>
                </a:ln>
                <a:solidFill>
                  <a:srgbClr val="000000"/>
                </a:solidFill>
                <a:effectLst/>
                <a:latin typeface="Tahoma" pitchFamily="34" charset="0"/>
                <a:cs typeface="Arial" pitchFamily="34" charset="0"/>
              </a:rPr>
              <a:t>SENSIBLE </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5"/>
          <p:cNvSpPr txBox="1">
            <a:spLocks noChangeArrowheads="1"/>
          </p:cNvSpPr>
          <p:nvPr/>
        </p:nvSpPr>
        <p:spPr bwMode="auto">
          <a:xfrm>
            <a:off x="1412948" y="1696462"/>
            <a:ext cx="6268817" cy="1016803"/>
          </a:xfrm>
          <a:prstGeom prst="rect">
            <a:avLst/>
          </a:prstGeom>
          <a:solidFill>
            <a:srgbClr val="FFFF00"/>
          </a:solidFill>
          <a:ln>
            <a:noFill/>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000000"/>
                </a:solidFill>
                <a:effectLst/>
                <a:latin typeface="Tahoma" pitchFamily="34" charset="0"/>
                <a:cs typeface="Arial" pitchFamily="34" charset="0"/>
              </a:rPr>
              <a:t>À partager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Tahoma" pitchFamily="34" charset="0"/>
                <a:cs typeface="Arial" pitchFamily="34" charset="0"/>
              </a:rPr>
              <a:t>- en exposant sa production à un public (choix d’un dispositif)</a:t>
            </a:r>
          </a:p>
          <a:p>
            <a:pPr marL="0" marR="0" lvl="0" indent="0"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Tahoma" pitchFamily="34" charset="0"/>
                <a:cs typeface="Arial" pitchFamily="34" charset="0"/>
              </a:rPr>
              <a:t>- par une médiation (écoute, maîtrise de l’oral)</a:t>
            </a:r>
          </a:p>
          <a:p>
            <a:pPr marL="0" marR="0" lvl="0" indent="0"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Tahoma" pitchFamily="34" charset="0"/>
                <a:cs typeface="Arial" pitchFamily="34" charset="0"/>
              </a:rPr>
              <a:t>- en présentant sa production à l’ensemble de la communauté éducative (élèves, parents, enseignants, partenaires).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7"/>
          <p:cNvSpPr txBox="1">
            <a:spLocks noChangeArrowheads="1"/>
          </p:cNvSpPr>
          <p:nvPr/>
        </p:nvSpPr>
        <p:spPr bwMode="auto">
          <a:xfrm>
            <a:off x="4067944" y="430037"/>
            <a:ext cx="2592288" cy="694708"/>
          </a:xfrm>
          <a:prstGeom prst="rect">
            <a:avLst/>
          </a:prstGeom>
          <a:solidFill>
            <a:srgbClr val="FFFF00"/>
          </a:solidFill>
          <a:ln>
            <a:noFill/>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000000"/>
                </a:solidFill>
                <a:effectLst/>
                <a:latin typeface="Tahoma" pitchFamily="34" charset="0"/>
                <a:cs typeface="Arial" pitchFamily="34" charset="0"/>
              </a:rPr>
              <a:t>À enrichir</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Tahoma" pitchFamily="34" charset="0"/>
                <a:cs typeface="Arial" pitchFamily="34" charset="0"/>
              </a:rPr>
              <a:t>- par la rencontre  avec des artistes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Tahoma" pitchFamily="34" charset="0"/>
                <a:cs typeface="Arial" pitchFamily="34" charset="0"/>
              </a:rPr>
              <a:t>- par la visite de</a:t>
            </a:r>
            <a:r>
              <a:rPr kumimoji="0" lang="fr-FR" altLang="fr-FR" sz="1200" b="0" i="0" u="none" strike="noStrike" cap="none" normalizeH="0" dirty="0" smtClean="0">
                <a:ln>
                  <a:noFill/>
                </a:ln>
                <a:solidFill>
                  <a:srgbClr val="000000"/>
                </a:solidFill>
                <a:effectLst/>
                <a:latin typeface="Tahoma" pitchFamily="34" charset="0"/>
                <a:cs typeface="Arial" pitchFamily="34" charset="0"/>
              </a:rPr>
              <a:t> </a:t>
            </a:r>
            <a:r>
              <a:rPr kumimoji="0" lang="fr-FR" altLang="fr-FR" sz="1200" b="0" i="0" u="none" strike="noStrike" cap="none" normalizeH="0" baseline="0" dirty="0" smtClean="0">
                <a:ln>
                  <a:noFill/>
                </a:ln>
                <a:solidFill>
                  <a:srgbClr val="000000"/>
                </a:solidFill>
                <a:effectLst/>
                <a:latin typeface="Tahoma" pitchFamily="34" charset="0"/>
                <a:cs typeface="Arial" pitchFamily="34" charset="0"/>
              </a:rPr>
              <a:t> lieux artistiques.</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10" y="2996952"/>
            <a:ext cx="3410827" cy="2273885"/>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9765" y="3140968"/>
            <a:ext cx="1795181" cy="2393575"/>
          </a:xfrm>
          <a:prstGeom prst="rect">
            <a:avLst/>
          </a:prstGeom>
        </p:spPr>
      </p:pic>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4008" y="3861048"/>
            <a:ext cx="3131840" cy="2348880"/>
          </a:xfrm>
          <a:prstGeom prst="rect">
            <a:avLst/>
          </a:prstGeom>
        </p:spPr>
      </p:pic>
      <p:sp>
        <p:nvSpPr>
          <p:cNvPr id="12" name="Rectangle 11"/>
          <p:cNvSpPr/>
          <p:nvPr/>
        </p:nvSpPr>
        <p:spPr>
          <a:xfrm>
            <a:off x="104800" y="5416594"/>
            <a:ext cx="3294244" cy="646331"/>
          </a:xfrm>
          <a:prstGeom prst="rect">
            <a:avLst/>
          </a:prstGeom>
        </p:spPr>
        <p:txBody>
          <a:bodyPr wrap="square">
            <a:spAutoFit/>
          </a:bodyPr>
          <a:lstStyle/>
          <a:p>
            <a:pPr algn="ctr"/>
            <a:r>
              <a:rPr lang="fr-FR" dirty="0"/>
              <a:t>Exposition des travaux d’élèves au musée de Dole </a:t>
            </a:r>
          </a:p>
        </p:txBody>
      </p:sp>
      <p:sp>
        <p:nvSpPr>
          <p:cNvPr id="13" name="Rectangle 12"/>
          <p:cNvSpPr/>
          <p:nvPr/>
        </p:nvSpPr>
        <p:spPr>
          <a:xfrm>
            <a:off x="4950824" y="6219054"/>
            <a:ext cx="4049057" cy="369332"/>
          </a:xfrm>
          <a:prstGeom prst="rect">
            <a:avLst/>
          </a:prstGeom>
        </p:spPr>
        <p:txBody>
          <a:bodyPr wrap="none">
            <a:spAutoFit/>
          </a:bodyPr>
          <a:lstStyle/>
          <a:p>
            <a:r>
              <a:rPr lang="fr-FR" dirty="0"/>
              <a:t>Rencontre avec l’artiste Gérard </a:t>
            </a:r>
            <a:r>
              <a:rPr lang="fr-FR" dirty="0" err="1"/>
              <a:t>Schlosser</a:t>
            </a:r>
            <a:r>
              <a:rPr lang="fr-FR" dirty="0"/>
              <a:t> </a:t>
            </a:r>
          </a:p>
        </p:txBody>
      </p:sp>
    </p:spTree>
    <p:extLst>
      <p:ext uri="{BB962C8B-B14F-4D97-AF65-F5344CB8AC3E}">
        <p14:creationId xmlns:p14="http://schemas.microsoft.com/office/powerpoint/2010/main" val="2262915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505</Words>
  <Application>Microsoft Office PowerPoint</Application>
  <PresentationFormat>Affichage à l'écran (4:3)</PresentationFormat>
  <Paragraphs>101</Paragraphs>
  <Slides>9</Slides>
  <Notes>5</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Gatto Sylvie</dc:creator>
  <cp:lastModifiedBy>Gatto Sylvie</cp:lastModifiedBy>
  <cp:revision>21</cp:revision>
  <dcterms:created xsi:type="dcterms:W3CDTF">2020-12-09T13:55:20Z</dcterms:created>
  <dcterms:modified xsi:type="dcterms:W3CDTF">2020-12-09T21:25:29Z</dcterms:modified>
</cp:coreProperties>
</file>